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19"/>
  </p:notesMasterIdLst>
  <p:sldIdLst>
    <p:sldId id="259" r:id="rId3"/>
    <p:sldId id="260" r:id="rId4"/>
    <p:sldId id="271" r:id="rId5"/>
    <p:sldId id="265" r:id="rId6"/>
    <p:sldId id="263" r:id="rId7"/>
    <p:sldId id="268" r:id="rId8"/>
    <p:sldId id="273" r:id="rId9"/>
    <p:sldId id="269" r:id="rId10"/>
    <p:sldId id="274" r:id="rId11"/>
    <p:sldId id="270" r:id="rId12"/>
    <p:sldId id="275" r:id="rId13"/>
    <p:sldId id="277" r:id="rId14"/>
    <p:sldId id="278" r:id="rId15"/>
    <p:sldId id="281" r:id="rId16"/>
    <p:sldId id="279" r:id="rId17"/>
    <p:sldId id="280"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1893" autoAdjust="0"/>
  </p:normalViewPr>
  <p:slideViewPr>
    <p:cSldViewPr>
      <p:cViewPr varScale="1">
        <p:scale>
          <a:sx n="64" d="100"/>
          <a:sy n="64" d="100"/>
        </p:scale>
        <p:origin x="1206" y="6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microsoft.com/office/2015/10/relationships/revisionInfo" Target="revisionInfo.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6AAB1-08AF-485F-BFBD-FF2942C4A553}" type="datetimeFigureOut">
              <a:rPr lang="en-US" smtClean="0"/>
              <a:t>5/15/2018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1F2AFF9-0A0F-440F-BD71-A1207CF58826}" type="slidenum">
              <a:rPr lang="en-US" smtClean="0"/>
              <a:t>‹#›</a:t>
            </a:fld>
            <a:endParaRPr lang="en-US"/>
          </a:p>
        </p:txBody>
      </p:sp>
    </p:spTree>
    <p:extLst>
      <p:ext uri="{BB962C8B-B14F-4D97-AF65-F5344CB8AC3E}">
        <p14:creationId xmlns:p14="http://schemas.microsoft.com/office/powerpoint/2010/main" val="2908663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miter lim="800000"/>
            <a:headEnd/>
            <a:tailEnd/>
          </a:ln>
        </p:spPr>
        <p:txBody>
          <a:bodyPr/>
          <a:lstStyle/>
          <a:p>
            <a:fld id="{BCE74975-8A3C-4256-9355-92CEDC6C5CED}" type="slidenum">
              <a:rPr lang="en-US" altLang="en-US"/>
              <a:pPr/>
              <a:t>1</a:t>
            </a:fld>
            <a:endParaRPr lang="en-US" altLang="en-US"/>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p:spPr>
        <p:txBody>
          <a:bodyPr/>
          <a:lstStyle/>
          <a:p>
            <a:pPr eaLnBrk="1" hangingPunct="1"/>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miter lim="800000"/>
            <a:headEnd/>
            <a:tailEnd/>
          </a:ln>
        </p:spPr>
        <p:txBody>
          <a:bodyPr/>
          <a:lstStyle/>
          <a:p>
            <a:pPr defTabSz="930275"/>
            <a:fld id="{CCF7DB76-5B3A-4C37-B6C3-C54AFA896A6C}" type="slidenum">
              <a:rPr lang="en-GB" altLang="en-US">
                <a:latin typeface="Times New Roman" pitchFamily="18" charset="0"/>
                <a:cs typeface="Arial" charset="0"/>
              </a:rPr>
              <a:pPr defTabSz="930275"/>
              <a:t>16</a:t>
            </a:fld>
            <a:endParaRPr lang="en-GB" altLang="en-US">
              <a:latin typeface="Times New Roman" pitchFamily="18" charset="0"/>
              <a:cs typeface="Arial" charset="0"/>
            </a:endParaRPr>
          </a:p>
        </p:txBody>
      </p:sp>
      <p:sp>
        <p:nvSpPr>
          <p:cNvPr id="32771" name="Rectangle 2"/>
          <p:cNvSpPr>
            <a:spLocks noGrp="1" noChangeArrowheads="1"/>
          </p:cNvSpPr>
          <p:nvPr>
            <p:ph type="body" idx="1"/>
          </p:nvPr>
        </p:nvSpPr>
        <p:spPr>
          <a:xfrm>
            <a:off x="913441" y="4358041"/>
            <a:ext cx="5031119" cy="4134590"/>
          </a:xfrm>
          <a:noFill/>
        </p:spPr>
        <p:txBody>
          <a:bodyPr lIns="94453" tIns="46397" rIns="94453" bIns="46397"/>
          <a:lstStyle/>
          <a:p>
            <a:endParaRPr lang="en-GB" altLang="en-US" dirty="0">
              <a:cs typeface="Arial" charset="0"/>
            </a:endParaRPr>
          </a:p>
        </p:txBody>
      </p:sp>
      <p:sp>
        <p:nvSpPr>
          <p:cNvPr id="32772" name="Rectangle 3"/>
          <p:cNvSpPr>
            <a:spLocks noGrp="1" noRot="1" noChangeAspect="1" noChangeArrowheads="1" noTextEdit="1"/>
          </p:cNvSpPr>
          <p:nvPr>
            <p:ph type="sldImg"/>
          </p:nvPr>
        </p:nvSpPr>
        <p:spPr>
          <a:xfrm>
            <a:off x="1295400" y="795338"/>
            <a:ext cx="4270375" cy="3203575"/>
          </a:xfrm>
          <a:ln w="12700" cap="flat">
            <a:solidFill>
              <a:schemeClr val="tx1"/>
            </a:solidFill>
          </a:ln>
        </p:spPr>
      </p:sp>
      <p:sp>
        <p:nvSpPr>
          <p:cNvPr id="32773" name="Date Placeholder 1"/>
          <p:cNvSpPr>
            <a:spLocks noGrp="1"/>
          </p:cNvSpPr>
          <p:nvPr>
            <p:ph type="dt" sz="quarter" idx="1"/>
          </p:nvPr>
        </p:nvSpPr>
        <p:spPr>
          <a:noFill/>
          <a:ln>
            <a:miter lim="800000"/>
            <a:headEnd/>
            <a:tailEnd/>
          </a:ln>
        </p:spPr>
        <p:txBody>
          <a:bodyPr/>
          <a:lstStyle/>
          <a:p>
            <a:pPr defTabSz="930275"/>
            <a:fld id="{6C21D6BE-ED90-4419-9AC0-7E8306761135}" type="datetime1">
              <a:rPr lang="en-US" altLang="en-US">
                <a:latin typeface="Times New Roman" pitchFamily="18" charset="0"/>
                <a:cs typeface="Arial" charset="0"/>
              </a:rPr>
              <a:pPr defTabSz="930275"/>
              <a:t>5/15/2018</a:t>
            </a:fld>
            <a:endParaRPr lang="en-GB" altLang="en-US">
              <a:latin typeface="Times New Roman" pitchFamily="18" charset="0"/>
              <a:cs typeface="Arial" charset="0"/>
            </a:endParaRPr>
          </a:p>
        </p:txBody>
      </p:sp>
    </p:spTree>
    <p:extLst>
      <p:ext uri="{BB962C8B-B14F-4D97-AF65-F5344CB8AC3E}">
        <p14:creationId xmlns:p14="http://schemas.microsoft.com/office/powerpoint/2010/main" val="9880953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1F2AFF9-0A0F-440F-BD71-A1207CF58826}" type="slidenum">
              <a:rPr lang="en-US" smtClean="0"/>
              <a:t>2</a:t>
            </a:fld>
            <a:endParaRPr lang="en-US"/>
          </a:p>
        </p:txBody>
      </p:sp>
    </p:spTree>
    <p:extLst>
      <p:ext uri="{BB962C8B-B14F-4D97-AF65-F5344CB8AC3E}">
        <p14:creationId xmlns:p14="http://schemas.microsoft.com/office/powerpoint/2010/main" val="3914983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miter lim="800000"/>
            <a:headEnd/>
            <a:tailEnd/>
          </a:ln>
        </p:spPr>
        <p:txBody>
          <a:bodyPr/>
          <a:lstStyle/>
          <a:p>
            <a:pPr defTabSz="930275"/>
            <a:fld id="{CCF7DB76-5B3A-4C37-B6C3-C54AFA896A6C}" type="slidenum">
              <a:rPr lang="en-GB" altLang="en-US">
                <a:latin typeface="Times New Roman" pitchFamily="18" charset="0"/>
                <a:cs typeface="Arial" charset="0"/>
              </a:rPr>
              <a:pPr defTabSz="930275"/>
              <a:t>3</a:t>
            </a:fld>
            <a:endParaRPr lang="en-GB" altLang="en-US">
              <a:latin typeface="Times New Roman" pitchFamily="18" charset="0"/>
              <a:cs typeface="Arial" charset="0"/>
            </a:endParaRPr>
          </a:p>
        </p:txBody>
      </p:sp>
      <p:sp>
        <p:nvSpPr>
          <p:cNvPr id="32771" name="Rectangle 2"/>
          <p:cNvSpPr>
            <a:spLocks noGrp="1" noChangeArrowheads="1"/>
          </p:cNvSpPr>
          <p:nvPr>
            <p:ph type="body" idx="1"/>
          </p:nvPr>
        </p:nvSpPr>
        <p:spPr>
          <a:xfrm>
            <a:off x="913441" y="4358041"/>
            <a:ext cx="5031119" cy="4134590"/>
          </a:xfrm>
          <a:noFill/>
        </p:spPr>
        <p:txBody>
          <a:bodyPr lIns="94453" tIns="46397" rIns="94453" bIns="46397"/>
          <a:lstStyle/>
          <a:p>
            <a:endParaRPr lang="en-GB" altLang="en-US" dirty="0">
              <a:cs typeface="Arial" charset="0"/>
            </a:endParaRPr>
          </a:p>
        </p:txBody>
      </p:sp>
      <p:sp>
        <p:nvSpPr>
          <p:cNvPr id="32772" name="Rectangle 3"/>
          <p:cNvSpPr>
            <a:spLocks noGrp="1" noRot="1" noChangeAspect="1" noChangeArrowheads="1" noTextEdit="1"/>
          </p:cNvSpPr>
          <p:nvPr>
            <p:ph type="sldImg"/>
          </p:nvPr>
        </p:nvSpPr>
        <p:spPr>
          <a:xfrm>
            <a:off x="1295400" y="795338"/>
            <a:ext cx="4270375" cy="3203575"/>
          </a:xfrm>
          <a:ln w="12700" cap="flat">
            <a:solidFill>
              <a:schemeClr val="tx1"/>
            </a:solidFill>
          </a:ln>
        </p:spPr>
      </p:sp>
      <p:sp>
        <p:nvSpPr>
          <p:cNvPr id="32773" name="Date Placeholder 1"/>
          <p:cNvSpPr>
            <a:spLocks noGrp="1"/>
          </p:cNvSpPr>
          <p:nvPr>
            <p:ph type="dt" sz="quarter" idx="1"/>
          </p:nvPr>
        </p:nvSpPr>
        <p:spPr>
          <a:noFill/>
          <a:ln>
            <a:miter lim="800000"/>
            <a:headEnd/>
            <a:tailEnd/>
          </a:ln>
        </p:spPr>
        <p:txBody>
          <a:bodyPr/>
          <a:lstStyle/>
          <a:p>
            <a:pPr defTabSz="930275"/>
            <a:fld id="{6C21D6BE-ED90-4419-9AC0-7E8306761135}" type="datetime1">
              <a:rPr lang="en-US" altLang="en-US">
                <a:latin typeface="Times New Roman" pitchFamily="18" charset="0"/>
                <a:cs typeface="Arial" charset="0"/>
              </a:rPr>
              <a:pPr defTabSz="930275"/>
              <a:t>5/15/2018</a:t>
            </a:fld>
            <a:endParaRPr lang="en-GB" altLang="en-US">
              <a:latin typeface="Times New Roman" pitchFamily="18" charset="0"/>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miter lim="800000"/>
            <a:headEnd/>
            <a:tailEnd/>
          </a:ln>
        </p:spPr>
        <p:txBody>
          <a:bodyPr/>
          <a:lstStyle/>
          <a:p>
            <a:pPr defTabSz="930275"/>
            <a:fld id="{CCF7DB76-5B3A-4C37-B6C3-C54AFA896A6C}" type="slidenum">
              <a:rPr lang="en-GB" altLang="en-US">
                <a:latin typeface="Times New Roman" pitchFamily="18" charset="0"/>
                <a:cs typeface="Arial" charset="0"/>
              </a:rPr>
              <a:pPr defTabSz="930275"/>
              <a:t>5</a:t>
            </a:fld>
            <a:endParaRPr lang="en-GB" altLang="en-US">
              <a:latin typeface="Times New Roman" pitchFamily="18" charset="0"/>
              <a:cs typeface="Arial" charset="0"/>
            </a:endParaRPr>
          </a:p>
        </p:txBody>
      </p:sp>
      <p:sp>
        <p:nvSpPr>
          <p:cNvPr id="32771" name="Rectangle 2"/>
          <p:cNvSpPr>
            <a:spLocks noGrp="1" noChangeArrowheads="1"/>
          </p:cNvSpPr>
          <p:nvPr>
            <p:ph type="body" idx="1"/>
          </p:nvPr>
        </p:nvSpPr>
        <p:spPr>
          <a:xfrm>
            <a:off x="913441" y="4358041"/>
            <a:ext cx="5031119" cy="4134590"/>
          </a:xfrm>
          <a:noFill/>
        </p:spPr>
        <p:txBody>
          <a:bodyPr lIns="94453" tIns="46397" rIns="94453" bIns="46397"/>
          <a:lstStyle/>
          <a:p>
            <a:endParaRPr lang="en-GB" altLang="en-US" dirty="0">
              <a:cs typeface="Arial" charset="0"/>
            </a:endParaRPr>
          </a:p>
        </p:txBody>
      </p:sp>
      <p:sp>
        <p:nvSpPr>
          <p:cNvPr id="32772" name="Rectangle 3"/>
          <p:cNvSpPr>
            <a:spLocks noGrp="1" noRot="1" noChangeAspect="1" noChangeArrowheads="1" noTextEdit="1"/>
          </p:cNvSpPr>
          <p:nvPr>
            <p:ph type="sldImg"/>
          </p:nvPr>
        </p:nvSpPr>
        <p:spPr>
          <a:xfrm>
            <a:off x="1295400" y="795338"/>
            <a:ext cx="4270375" cy="3203575"/>
          </a:xfrm>
          <a:ln w="12700" cap="flat">
            <a:solidFill>
              <a:schemeClr val="tx1"/>
            </a:solidFill>
          </a:ln>
        </p:spPr>
      </p:sp>
      <p:sp>
        <p:nvSpPr>
          <p:cNvPr id="32773" name="Date Placeholder 1"/>
          <p:cNvSpPr>
            <a:spLocks noGrp="1"/>
          </p:cNvSpPr>
          <p:nvPr>
            <p:ph type="dt" sz="quarter" idx="1"/>
          </p:nvPr>
        </p:nvSpPr>
        <p:spPr>
          <a:noFill/>
          <a:ln>
            <a:miter lim="800000"/>
            <a:headEnd/>
            <a:tailEnd/>
          </a:ln>
        </p:spPr>
        <p:txBody>
          <a:bodyPr/>
          <a:lstStyle/>
          <a:p>
            <a:pPr defTabSz="930275"/>
            <a:fld id="{6C21D6BE-ED90-4419-9AC0-7E8306761135}" type="datetime1">
              <a:rPr lang="en-US" altLang="en-US">
                <a:latin typeface="Times New Roman" pitchFamily="18" charset="0"/>
                <a:cs typeface="Arial" charset="0"/>
              </a:rPr>
              <a:pPr defTabSz="930275"/>
              <a:t>5/15/2018</a:t>
            </a:fld>
            <a:endParaRPr lang="en-GB" altLang="en-US">
              <a:latin typeface="Times New Roman" pitchFamily="18" charset="0"/>
              <a:cs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1F2AFF9-0A0F-440F-BD71-A1207CF58826}" type="slidenum">
              <a:rPr lang="en-US" smtClean="0"/>
              <a:t>6</a:t>
            </a:fld>
            <a:endParaRPr lang="en-US"/>
          </a:p>
        </p:txBody>
      </p:sp>
    </p:spTree>
    <p:extLst>
      <p:ext uri="{BB962C8B-B14F-4D97-AF65-F5344CB8AC3E}">
        <p14:creationId xmlns:p14="http://schemas.microsoft.com/office/powerpoint/2010/main" val="11292637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miter lim="800000"/>
            <a:headEnd/>
            <a:tailEnd/>
          </a:ln>
        </p:spPr>
        <p:txBody>
          <a:bodyPr/>
          <a:lstStyle/>
          <a:p>
            <a:pPr defTabSz="930275"/>
            <a:fld id="{CCF7DB76-5B3A-4C37-B6C3-C54AFA896A6C}" type="slidenum">
              <a:rPr lang="en-GB" altLang="en-US">
                <a:latin typeface="Times New Roman" pitchFamily="18" charset="0"/>
                <a:cs typeface="Arial" charset="0"/>
              </a:rPr>
              <a:pPr defTabSz="930275"/>
              <a:t>7</a:t>
            </a:fld>
            <a:endParaRPr lang="en-GB" altLang="en-US">
              <a:latin typeface="Times New Roman" pitchFamily="18" charset="0"/>
              <a:cs typeface="Arial" charset="0"/>
            </a:endParaRPr>
          </a:p>
        </p:txBody>
      </p:sp>
      <p:sp>
        <p:nvSpPr>
          <p:cNvPr id="32771" name="Rectangle 2"/>
          <p:cNvSpPr>
            <a:spLocks noGrp="1" noChangeArrowheads="1"/>
          </p:cNvSpPr>
          <p:nvPr>
            <p:ph type="body" idx="1"/>
          </p:nvPr>
        </p:nvSpPr>
        <p:spPr>
          <a:xfrm>
            <a:off x="913441" y="4358041"/>
            <a:ext cx="5031119" cy="4134590"/>
          </a:xfrm>
          <a:noFill/>
        </p:spPr>
        <p:txBody>
          <a:bodyPr lIns="94453" tIns="46397" rIns="94453" bIns="46397"/>
          <a:lstStyle/>
          <a:p>
            <a:endParaRPr lang="en-GB" altLang="en-US">
              <a:cs typeface="Arial" charset="0"/>
            </a:endParaRPr>
          </a:p>
        </p:txBody>
      </p:sp>
      <p:sp>
        <p:nvSpPr>
          <p:cNvPr id="32772" name="Rectangle 3"/>
          <p:cNvSpPr>
            <a:spLocks noGrp="1" noRot="1" noChangeAspect="1" noChangeArrowheads="1" noTextEdit="1"/>
          </p:cNvSpPr>
          <p:nvPr>
            <p:ph type="sldImg"/>
          </p:nvPr>
        </p:nvSpPr>
        <p:spPr>
          <a:xfrm>
            <a:off x="1295400" y="795338"/>
            <a:ext cx="4270375" cy="3203575"/>
          </a:xfrm>
          <a:ln w="12700" cap="flat">
            <a:solidFill>
              <a:schemeClr val="tx1"/>
            </a:solidFill>
          </a:ln>
        </p:spPr>
      </p:sp>
      <p:sp>
        <p:nvSpPr>
          <p:cNvPr id="32773" name="Date Placeholder 1"/>
          <p:cNvSpPr>
            <a:spLocks noGrp="1"/>
          </p:cNvSpPr>
          <p:nvPr>
            <p:ph type="dt" sz="quarter" idx="1"/>
          </p:nvPr>
        </p:nvSpPr>
        <p:spPr>
          <a:noFill/>
          <a:ln>
            <a:miter lim="800000"/>
            <a:headEnd/>
            <a:tailEnd/>
          </a:ln>
        </p:spPr>
        <p:txBody>
          <a:bodyPr/>
          <a:lstStyle/>
          <a:p>
            <a:pPr defTabSz="930275"/>
            <a:fld id="{6C21D6BE-ED90-4419-9AC0-7E8306761135}" type="datetime1">
              <a:rPr lang="en-US" altLang="en-US">
                <a:latin typeface="Times New Roman" pitchFamily="18" charset="0"/>
                <a:cs typeface="Arial" charset="0"/>
              </a:rPr>
              <a:pPr defTabSz="930275"/>
              <a:t>5/15/2018</a:t>
            </a:fld>
            <a:endParaRPr lang="en-GB" altLang="en-US">
              <a:latin typeface="Times New Roman" pitchFamily="18" charset="0"/>
              <a:cs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miter lim="800000"/>
            <a:headEnd/>
            <a:tailEnd/>
          </a:ln>
        </p:spPr>
        <p:txBody>
          <a:bodyPr/>
          <a:lstStyle/>
          <a:p>
            <a:pPr defTabSz="930275"/>
            <a:fld id="{CCF7DB76-5B3A-4C37-B6C3-C54AFA896A6C}" type="slidenum">
              <a:rPr lang="en-GB" altLang="en-US">
                <a:latin typeface="Times New Roman" pitchFamily="18" charset="0"/>
                <a:cs typeface="Arial" charset="0"/>
              </a:rPr>
              <a:pPr defTabSz="930275"/>
              <a:t>9</a:t>
            </a:fld>
            <a:endParaRPr lang="en-GB" altLang="en-US">
              <a:latin typeface="Times New Roman" pitchFamily="18" charset="0"/>
              <a:cs typeface="Arial" charset="0"/>
            </a:endParaRPr>
          </a:p>
        </p:txBody>
      </p:sp>
      <p:sp>
        <p:nvSpPr>
          <p:cNvPr id="32771" name="Rectangle 2"/>
          <p:cNvSpPr>
            <a:spLocks noGrp="1" noChangeArrowheads="1"/>
          </p:cNvSpPr>
          <p:nvPr>
            <p:ph type="body" idx="1"/>
          </p:nvPr>
        </p:nvSpPr>
        <p:spPr>
          <a:xfrm>
            <a:off x="913441" y="4358041"/>
            <a:ext cx="5031119" cy="4134590"/>
          </a:xfrm>
          <a:noFill/>
        </p:spPr>
        <p:txBody>
          <a:bodyPr lIns="94453" tIns="46397" rIns="94453" bIns="46397"/>
          <a:lstStyle/>
          <a:p>
            <a:endParaRPr lang="en-GB" altLang="en-US" dirty="0">
              <a:cs typeface="Arial" charset="0"/>
            </a:endParaRPr>
          </a:p>
        </p:txBody>
      </p:sp>
      <p:sp>
        <p:nvSpPr>
          <p:cNvPr id="32772" name="Rectangle 3"/>
          <p:cNvSpPr>
            <a:spLocks noGrp="1" noRot="1" noChangeAspect="1" noChangeArrowheads="1" noTextEdit="1"/>
          </p:cNvSpPr>
          <p:nvPr>
            <p:ph type="sldImg"/>
          </p:nvPr>
        </p:nvSpPr>
        <p:spPr>
          <a:xfrm>
            <a:off x="1295400" y="795338"/>
            <a:ext cx="4270375" cy="3203575"/>
          </a:xfrm>
          <a:ln w="12700" cap="flat">
            <a:solidFill>
              <a:schemeClr val="tx1"/>
            </a:solidFill>
          </a:ln>
        </p:spPr>
      </p:sp>
      <p:sp>
        <p:nvSpPr>
          <p:cNvPr id="32773" name="Date Placeholder 1"/>
          <p:cNvSpPr>
            <a:spLocks noGrp="1"/>
          </p:cNvSpPr>
          <p:nvPr>
            <p:ph type="dt" sz="quarter" idx="1"/>
          </p:nvPr>
        </p:nvSpPr>
        <p:spPr>
          <a:noFill/>
          <a:ln>
            <a:miter lim="800000"/>
            <a:headEnd/>
            <a:tailEnd/>
          </a:ln>
        </p:spPr>
        <p:txBody>
          <a:bodyPr/>
          <a:lstStyle/>
          <a:p>
            <a:pPr defTabSz="930275"/>
            <a:fld id="{6C21D6BE-ED90-4419-9AC0-7E8306761135}" type="datetime1">
              <a:rPr lang="en-US" altLang="en-US">
                <a:latin typeface="Times New Roman" pitchFamily="18" charset="0"/>
                <a:cs typeface="Arial" charset="0"/>
              </a:rPr>
              <a:pPr defTabSz="930275"/>
              <a:t>5/15/2018</a:t>
            </a:fld>
            <a:endParaRPr lang="en-GB" altLang="en-US">
              <a:latin typeface="Times New Roman" pitchFamily="18" charset="0"/>
              <a:cs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miter lim="800000"/>
            <a:headEnd/>
            <a:tailEnd/>
          </a:ln>
        </p:spPr>
        <p:txBody>
          <a:bodyPr/>
          <a:lstStyle/>
          <a:p>
            <a:pPr defTabSz="930275"/>
            <a:fld id="{CCF7DB76-5B3A-4C37-B6C3-C54AFA896A6C}" type="slidenum">
              <a:rPr lang="en-GB" altLang="en-US">
                <a:latin typeface="Times New Roman" pitchFamily="18" charset="0"/>
                <a:cs typeface="Arial" charset="0"/>
              </a:rPr>
              <a:pPr defTabSz="930275"/>
              <a:t>11</a:t>
            </a:fld>
            <a:endParaRPr lang="en-GB" altLang="en-US">
              <a:latin typeface="Times New Roman" pitchFamily="18" charset="0"/>
              <a:cs typeface="Arial" charset="0"/>
            </a:endParaRPr>
          </a:p>
        </p:txBody>
      </p:sp>
      <p:sp>
        <p:nvSpPr>
          <p:cNvPr id="32771" name="Rectangle 2"/>
          <p:cNvSpPr>
            <a:spLocks noGrp="1" noChangeArrowheads="1"/>
          </p:cNvSpPr>
          <p:nvPr>
            <p:ph type="body" idx="1"/>
          </p:nvPr>
        </p:nvSpPr>
        <p:spPr>
          <a:xfrm>
            <a:off x="913441" y="4358041"/>
            <a:ext cx="5031119" cy="4134590"/>
          </a:xfrm>
          <a:noFill/>
        </p:spPr>
        <p:txBody>
          <a:bodyPr lIns="94453" tIns="46397" rIns="94453" bIns="46397"/>
          <a:lstStyle/>
          <a:p>
            <a:endParaRPr lang="en-GB" altLang="en-US" dirty="0">
              <a:cs typeface="Arial" charset="0"/>
            </a:endParaRPr>
          </a:p>
        </p:txBody>
      </p:sp>
      <p:sp>
        <p:nvSpPr>
          <p:cNvPr id="32772" name="Rectangle 3"/>
          <p:cNvSpPr>
            <a:spLocks noGrp="1" noRot="1" noChangeAspect="1" noChangeArrowheads="1" noTextEdit="1"/>
          </p:cNvSpPr>
          <p:nvPr>
            <p:ph type="sldImg"/>
          </p:nvPr>
        </p:nvSpPr>
        <p:spPr>
          <a:xfrm>
            <a:off x="1295400" y="795338"/>
            <a:ext cx="4270375" cy="3203575"/>
          </a:xfrm>
          <a:ln w="12700" cap="flat">
            <a:solidFill>
              <a:schemeClr val="tx1"/>
            </a:solidFill>
          </a:ln>
        </p:spPr>
      </p:sp>
      <p:sp>
        <p:nvSpPr>
          <p:cNvPr id="32773" name="Date Placeholder 1"/>
          <p:cNvSpPr>
            <a:spLocks noGrp="1"/>
          </p:cNvSpPr>
          <p:nvPr>
            <p:ph type="dt" sz="quarter" idx="1"/>
          </p:nvPr>
        </p:nvSpPr>
        <p:spPr>
          <a:noFill/>
          <a:ln>
            <a:miter lim="800000"/>
            <a:headEnd/>
            <a:tailEnd/>
          </a:ln>
        </p:spPr>
        <p:txBody>
          <a:bodyPr/>
          <a:lstStyle/>
          <a:p>
            <a:pPr defTabSz="930275"/>
            <a:fld id="{6C21D6BE-ED90-4419-9AC0-7E8306761135}" type="datetime1">
              <a:rPr lang="en-US" altLang="en-US">
                <a:latin typeface="Times New Roman" pitchFamily="18" charset="0"/>
                <a:cs typeface="Arial" charset="0"/>
              </a:rPr>
              <a:pPr defTabSz="930275"/>
              <a:t>5/15/2018</a:t>
            </a:fld>
            <a:endParaRPr lang="en-GB" altLang="en-US">
              <a:latin typeface="Times New Roman" pitchFamily="18" charset="0"/>
              <a:cs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miter lim="800000"/>
            <a:headEnd/>
            <a:tailEnd/>
          </a:ln>
        </p:spPr>
        <p:txBody>
          <a:bodyPr/>
          <a:lstStyle/>
          <a:p>
            <a:pPr defTabSz="930275"/>
            <a:fld id="{CCF7DB76-5B3A-4C37-B6C3-C54AFA896A6C}" type="slidenum">
              <a:rPr lang="en-GB" altLang="en-US">
                <a:latin typeface="Times New Roman" pitchFamily="18" charset="0"/>
                <a:cs typeface="Arial" charset="0"/>
              </a:rPr>
              <a:pPr defTabSz="930275"/>
              <a:t>13</a:t>
            </a:fld>
            <a:endParaRPr lang="en-GB" altLang="en-US">
              <a:latin typeface="Times New Roman" pitchFamily="18" charset="0"/>
              <a:cs typeface="Arial" charset="0"/>
            </a:endParaRPr>
          </a:p>
        </p:txBody>
      </p:sp>
      <p:sp>
        <p:nvSpPr>
          <p:cNvPr id="32771" name="Rectangle 2"/>
          <p:cNvSpPr>
            <a:spLocks noGrp="1" noChangeArrowheads="1"/>
          </p:cNvSpPr>
          <p:nvPr>
            <p:ph type="body" idx="1"/>
          </p:nvPr>
        </p:nvSpPr>
        <p:spPr>
          <a:xfrm>
            <a:off x="913441" y="4358041"/>
            <a:ext cx="5031119" cy="4134590"/>
          </a:xfrm>
          <a:noFill/>
        </p:spPr>
        <p:txBody>
          <a:bodyPr lIns="94453" tIns="46397" rIns="94453" bIns="46397"/>
          <a:lstStyle/>
          <a:p>
            <a:endParaRPr lang="en-GB" altLang="en-US" dirty="0">
              <a:cs typeface="Arial" charset="0"/>
            </a:endParaRPr>
          </a:p>
        </p:txBody>
      </p:sp>
      <p:sp>
        <p:nvSpPr>
          <p:cNvPr id="32772" name="Rectangle 3"/>
          <p:cNvSpPr>
            <a:spLocks noGrp="1" noRot="1" noChangeAspect="1" noChangeArrowheads="1" noTextEdit="1"/>
          </p:cNvSpPr>
          <p:nvPr>
            <p:ph type="sldImg"/>
          </p:nvPr>
        </p:nvSpPr>
        <p:spPr>
          <a:xfrm>
            <a:off x="1295400" y="795338"/>
            <a:ext cx="4270375" cy="3203575"/>
          </a:xfrm>
          <a:ln w="12700" cap="flat">
            <a:solidFill>
              <a:schemeClr val="tx1"/>
            </a:solidFill>
          </a:ln>
        </p:spPr>
      </p:sp>
      <p:sp>
        <p:nvSpPr>
          <p:cNvPr id="32773" name="Date Placeholder 1"/>
          <p:cNvSpPr>
            <a:spLocks noGrp="1"/>
          </p:cNvSpPr>
          <p:nvPr>
            <p:ph type="dt" sz="quarter" idx="1"/>
          </p:nvPr>
        </p:nvSpPr>
        <p:spPr>
          <a:noFill/>
          <a:ln>
            <a:miter lim="800000"/>
            <a:headEnd/>
            <a:tailEnd/>
          </a:ln>
        </p:spPr>
        <p:txBody>
          <a:bodyPr/>
          <a:lstStyle/>
          <a:p>
            <a:pPr defTabSz="930275"/>
            <a:fld id="{6C21D6BE-ED90-4419-9AC0-7E8306761135}" type="datetime1">
              <a:rPr lang="en-US" altLang="en-US">
                <a:latin typeface="Times New Roman" pitchFamily="18" charset="0"/>
                <a:cs typeface="Arial" charset="0"/>
              </a:rPr>
              <a:pPr defTabSz="930275"/>
              <a:t>5/15/2018</a:t>
            </a:fld>
            <a:endParaRPr lang="en-GB" altLang="en-US">
              <a:latin typeface="Times New Roman" pitchFamily="18" charset="0"/>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5/15/2018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4"/>
          <p:cNvSpPr>
            <a:spLocks noGrp="1"/>
          </p:cNvSpPr>
          <p:nvPr>
            <p:ph type="ftr" sz="quarter" idx="10"/>
          </p:nvPr>
        </p:nvSpPr>
        <p:spPr/>
        <p:txBody>
          <a:bodyPr/>
          <a:lstStyle>
            <a:lvl1pPr>
              <a:defRPr smtClean="0"/>
            </a:lvl1pPr>
          </a:lstStyle>
          <a:p>
            <a:pPr>
              <a:defRPr/>
            </a:pPr>
            <a:endParaRPr lang="en-US"/>
          </a:p>
        </p:txBody>
      </p:sp>
      <p:sp>
        <p:nvSpPr>
          <p:cNvPr id="5" name="Slide Number Placeholder 5"/>
          <p:cNvSpPr>
            <a:spLocks noGrp="1"/>
          </p:cNvSpPr>
          <p:nvPr>
            <p:ph type="sldNum" sz="quarter" idx="11"/>
          </p:nvPr>
        </p:nvSpPr>
        <p:spPr>
          <a:xfrm>
            <a:off x="8382000" y="6481763"/>
            <a:ext cx="609600" cy="365125"/>
          </a:xfrm>
        </p:spPr>
        <p:txBody>
          <a:bodyPr/>
          <a:lstStyle>
            <a:lvl1pPr>
              <a:defRPr smtClean="0"/>
            </a:lvl1pPr>
          </a:lstStyle>
          <a:p>
            <a:pPr>
              <a:defRPr/>
            </a:pPr>
            <a:fld id="{CC593933-5760-4B91-9CB1-63B6333CF551}" type="slidenum">
              <a:rPr lang="en-US"/>
              <a:pPr>
                <a:defRPr/>
              </a:pPr>
              <a:t>‹#›</a:t>
            </a:fld>
            <a:endParaRPr lang="en-US"/>
          </a:p>
        </p:txBody>
      </p:sp>
    </p:spTree>
    <p:extLst>
      <p:ext uri="{BB962C8B-B14F-4D97-AF65-F5344CB8AC3E}">
        <p14:creationId xmlns:p14="http://schemas.microsoft.com/office/powerpoint/2010/main" val="8810761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fontAlgn="base">
              <a:spcBef>
                <a:spcPct val="0"/>
              </a:spcBef>
              <a:spcAft>
                <a:spcPct val="0"/>
              </a:spcAft>
            </a:pPr>
            <a:endParaRPr lang="en-US" sz="1400">
              <a:solidFill>
                <a:srgbClr val="FFFFFF"/>
              </a:solidFill>
              <a:latin typeface="Arial" charset="0"/>
              <a:cs typeface="Calibri" pitchFamily="34" charset="0"/>
              <a:sym typeface="Calibri" pitchFamily="34" charset="0"/>
            </a:endParaRPr>
          </a:p>
        </p:txBody>
      </p:sp>
      <p:grpSp>
        <p:nvGrpSpPr>
          <p:cNvPr id="5" name="Group 147"/>
          <p:cNvGrpSpPr>
            <a:grpSpLocks noChangeAspect="1"/>
          </p:cNvGrpSpPr>
          <p:nvPr userDrawn="1"/>
        </p:nvGrpSpPr>
        <p:grpSpPr bwMode="auto">
          <a:xfrm>
            <a:off x="133350" y="6173788"/>
            <a:ext cx="1619250" cy="608012"/>
            <a:chOff x="0" y="0"/>
            <a:chExt cx="2838178" cy="923698"/>
          </a:xfrm>
        </p:grpSpPr>
        <p:sp>
          <p:nvSpPr>
            <p:cNvPr id="6"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fontAlgn="base">
                <a:spcBef>
                  <a:spcPct val="0"/>
                </a:spcBef>
                <a:spcAft>
                  <a:spcPct val="0"/>
                </a:spcAft>
              </a:pPr>
              <a:endParaRPr lang="en-US">
                <a:solidFill>
                  <a:prstClr val="black"/>
                </a:solidFill>
                <a:latin typeface="Arial" charset="0"/>
                <a:cs typeface="Calibri" pitchFamily="34" charset="0"/>
                <a:sym typeface="Calibri" pitchFamily="34" charset="0"/>
              </a:endParaRPr>
            </a:p>
          </p:txBody>
        </p:sp>
        <p:pic>
          <p:nvPicPr>
            <p:cNvPr id="7" name="image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2209800" y="6176850"/>
            <a:ext cx="4267200" cy="304800"/>
          </a:xfrm>
        </p:spPr>
        <p:txBody>
          <a:bodyPr/>
          <a:lstStyle>
            <a:lvl1pPr marL="0" indent="0" algn="ctr">
              <a:buNone/>
              <a:defRPr sz="3200">
                <a:solidFill>
                  <a:schemeClr val="bg1"/>
                </a:solidFill>
                <a:latin typeface="Calibri"/>
                <a:cs typeface="Calibri"/>
                <a:sym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fr-FR" dirty="0"/>
              <a:t>Rapid Response Teams Training</a:t>
            </a:r>
          </a:p>
        </p:txBody>
      </p:sp>
      <p:sp>
        <p:nvSpPr>
          <p:cNvPr id="8" name="Slide Number Placeholder 5"/>
          <p:cNvSpPr>
            <a:spLocks noGrp="1"/>
          </p:cNvSpPr>
          <p:nvPr>
            <p:ph type="sldNum" sz="quarter" idx="10"/>
          </p:nvPr>
        </p:nvSpPr>
        <p:spPr/>
        <p:txBody>
          <a:bodyPr/>
          <a:lstStyle>
            <a:lvl1pPr>
              <a:defRPr smtClean="0"/>
            </a:lvl1pPr>
          </a:lstStyle>
          <a:p>
            <a:pPr>
              <a:defRPr/>
            </a:pPr>
            <a:fld id="{BE9A4883-64EB-4C5B-9D6C-EF4C8224603B}" type="slidenum">
              <a:rPr lang="en-US"/>
              <a:pPr>
                <a:defRPr/>
              </a:pPr>
              <a:t>‹#›</a:t>
            </a:fld>
            <a:endParaRPr lang="en-US"/>
          </a:p>
        </p:txBody>
      </p:sp>
    </p:spTree>
    <p:extLst>
      <p:ext uri="{BB962C8B-B14F-4D97-AF65-F5344CB8AC3E}">
        <p14:creationId xmlns:p14="http://schemas.microsoft.com/office/powerpoint/2010/main" val="42122412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smtClean="0"/>
            </a:lvl1pPr>
          </a:lstStyle>
          <a:p>
            <a:pPr>
              <a:defRPr/>
            </a:pPr>
            <a:endParaRPr lang="en-US"/>
          </a:p>
        </p:txBody>
      </p:sp>
      <p:sp>
        <p:nvSpPr>
          <p:cNvPr id="4" name="Slide Number Placeholder 3"/>
          <p:cNvSpPr>
            <a:spLocks noGrp="1"/>
          </p:cNvSpPr>
          <p:nvPr>
            <p:ph type="sldNum" sz="quarter" idx="11"/>
          </p:nvPr>
        </p:nvSpPr>
        <p:spPr>
          <a:xfrm>
            <a:off x="8458200" y="6481763"/>
            <a:ext cx="609600" cy="365125"/>
          </a:xfrm>
        </p:spPr>
        <p:txBody>
          <a:bodyPr/>
          <a:lstStyle>
            <a:lvl1pPr>
              <a:defRPr smtClean="0"/>
            </a:lvl1pPr>
          </a:lstStyle>
          <a:p>
            <a:pPr>
              <a:defRPr/>
            </a:pPr>
            <a:fld id="{DF2C9739-29E4-41C1-A1F0-E51BB5A7E6F1}" type="slidenum">
              <a:rPr lang="en-US"/>
              <a:pPr>
                <a:defRPr/>
              </a:pPr>
              <a:t>‹#›</a:t>
            </a:fld>
            <a:endParaRPr lang="en-US"/>
          </a:p>
        </p:txBody>
      </p:sp>
    </p:spTree>
    <p:extLst>
      <p:ext uri="{BB962C8B-B14F-4D97-AF65-F5344CB8AC3E}">
        <p14:creationId xmlns:p14="http://schemas.microsoft.com/office/powerpoint/2010/main" val="39546864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4"/>
          <p:cNvSpPr>
            <a:spLocks noGrp="1"/>
          </p:cNvSpPr>
          <p:nvPr>
            <p:ph type="ftr" sz="quarter" idx="10"/>
          </p:nvPr>
        </p:nvSpPr>
        <p:spPr/>
        <p:txBody>
          <a:bodyPr/>
          <a:lstStyle>
            <a:lvl1pPr>
              <a:defRPr smtClean="0"/>
            </a:lvl1pPr>
          </a:lstStyle>
          <a:p>
            <a:pPr>
              <a:defRPr/>
            </a:pPr>
            <a:endParaRPr lang="en-US"/>
          </a:p>
        </p:txBody>
      </p:sp>
      <p:sp>
        <p:nvSpPr>
          <p:cNvPr id="5" name="Slide Number Placeholder 5"/>
          <p:cNvSpPr>
            <a:spLocks noGrp="1"/>
          </p:cNvSpPr>
          <p:nvPr>
            <p:ph type="sldNum" sz="quarter" idx="11"/>
          </p:nvPr>
        </p:nvSpPr>
        <p:spPr>
          <a:xfrm>
            <a:off x="8382000" y="6481763"/>
            <a:ext cx="609600" cy="365125"/>
          </a:xfrm>
        </p:spPr>
        <p:txBody>
          <a:bodyPr/>
          <a:lstStyle>
            <a:lvl1pPr>
              <a:defRPr smtClean="0"/>
            </a:lvl1pPr>
          </a:lstStyle>
          <a:p>
            <a:pPr>
              <a:defRPr/>
            </a:pPr>
            <a:fld id="{CC593933-5760-4B91-9CB1-63B6333CF551}" type="slidenum">
              <a:rPr lang="en-US"/>
              <a:pPr>
                <a:defRPr/>
              </a:pPr>
              <a:t>‹#›</a:t>
            </a:fld>
            <a:endParaRPr lang="en-US"/>
          </a:p>
        </p:txBody>
      </p:sp>
    </p:spTree>
    <p:extLst>
      <p:ext uri="{BB962C8B-B14F-4D97-AF65-F5344CB8AC3E}">
        <p14:creationId xmlns:p14="http://schemas.microsoft.com/office/powerpoint/2010/main" val="12815295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0"/>
          </p:nvPr>
        </p:nvSpPr>
        <p:spPr/>
        <p:txBody>
          <a:bodyPr/>
          <a:lstStyle>
            <a:lvl1pPr>
              <a:defRPr smtClean="0"/>
            </a:lvl1pPr>
          </a:lstStyle>
          <a:p>
            <a:pPr>
              <a:defRPr/>
            </a:pPr>
            <a:endParaRPr lang="en-US"/>
          </a:p>
        </p:txBody>
      </p:sp>
      <p:sp>
        <p:nvSpPr>
          <p:cNvPr id="6" name="Slide Number Placeholder 5"/>
          <p:cNvSpPr>
            <a:spLocks noGrp="1"/>
          </p:cNvSpPr>
          <p:nvPr>
            <p:ph type="sldNum" sz="quarter" idx="11"/>
          </p:nvPr>
        </p:nvSpPr>
        <p:spPr/>
        <p:txBody>
          <a:bodyPr/>
          <a:lstStyle>
            <a:lvl1pPr>
              <a:defRPr smtClean="0"/>
            </a:lvl1pPr>
          </a:lstStyle>
          <a:p>
            <a:pPr>
              <a:defRPr/>
            </a:pPr>
            <a:fld id="{EBB832C7-3C82-4946-A30F-D7D7B8194EB9}" type="slidenum">
              <a:rPr lang="en-US"/>
              <a:pPr>
                <a:defRPr/>
              </a:pPr>
              <a:t>‹#›</a:t>
            </a:fld>
            <a:endParaRPr lang="en-US"/>
          </a:p>
        </p:txBody>
      </p:sp>
    </p:spTree>
    <p:extLst>
      <p:ext uri="{BB962C8B-B14F-4D97-AF65-F5344CB8AC3E}">
        <p14:creationId xmlns:p14="http://schemas.microsoft.com/office/powerpoint/2010/main" val="34730599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4"/>
          <p:cNvSpPr>
            <a:spLocks noGrp="1"/>
          </p:cNvSpPr>
          <p:nvPr>
            <p:ph type="ftr" sz="quarter" idx="10"/>
          </p:nvPr>
        </p:nvSpPr>
        <p:spPr/>
        <p:txBody>
          <a:bodyPr/>
          <a:lstStyle>
            <a:lvl1pPr>
              <a:defRPr/>
            </a:lvl1pPr>
          </a:lstStyle>
          <a:p>
            <a:pPr>
              <a:defRPr/>
            </a:pPr>
            <a:r>
              <a:rPr lang="en-US"/>
              <a:t>Rapid Response Teams Training</a:t>
            </a:r>
          </a:p>
        </p:txBody>
      </p:sp>
      <p:sp>
        <p:nvSpPr>
          <p:cNvPr id="4" name="Slide Number Placeholder 5"/>
          <p:cNvSpPr>
            <a:spLocks noGrp="1"/>
          </p:cNvSpPr>
          <p:nvPr>
            <p:ph type="sldNum" sz="quarter" idx="11"/>
          </p:nvPr>
        </p:nvSpPr>
        <p:spPr/>
        <p:txBody>
          <a:bodyPr/>
          <a:lstStyle>
            <a:lvl1pPr>
              <a:defRPr/>
            </a:lvl1pPr>
          </a:lstStyle>
          <a:p>
            <a:pPr>
              <a:defRPr/>
            </a:pPr>
            <a:fld id="{A07F5A30-8240-418B-BBB9-762AACD2B6ED}" type="slidenum">
              <a:rPr lang="en-US"/>
              <a:pPr>
                <a:defRPr/>
              </a:pPr>
              <a:t>‹#›</a:t>
            </a:fld>
            <a:endParaRPr lang="en-US"/>
          </a:p>
        </p:txBody>
      </p:sp>
    </p:spTree>
    <p:extLst>
      <p:ext uri="{BB962C8B-B14F-4D97-AF65-F5344CB8AC3E}">
        <p14:creationId xmlns:p14="http://schemas.microsoft.com/office/powerpoint/2010/main" val="14579034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pPr>
              <a:defRPr/>
            </a:pPr>
            <a:endParaRPr lang="en-US"/>
          </a:p>
        </p:txBody>
      </p:sp>
      <p:sp>
        <p:nvSpPr>
          <p:cNvPr id="8" name="Slide Number Placeholder 5"/>
          <p:cNvSpPr>
            <a:spLocks noGrp="1"/>
          </p:cNvSpPr>
          <p:nvPr>
            <p:ph type="sldNum" sz="quarter" idx="11"/>
          </p:nvPr>
        </p:nvSpPr>
        <p:spPr/>
        <p:txBody>
          <a:bodyPr/>
          <a:lstStyle>
            <a:lvl1pPr>
              <a:defRPr smtClean="0"/>
            </a:lvl1pPr>
          </a:lstStyle>
          <a:p>
            <a:pPr>
              <a:defRPr/>
            </a:pPr>
            <a:fld id="{058946A6-D8E6-4A9A-A64E-AB077D46529D}" type="slidenum">
              <a:rPr lang="en-US"/>
              <a:pPr>
                <a:defRPr/>
              </a:pPr>
              <a:t>‹#›</a:t>
            </a:fld>
            <a:endParaRPr lang="en-US"/>
          </a:p>
        </p:txBody>
      </p:sp>
    </p:spTree>
    <p:extLst>
      <p:ext uri="{BB962C8B-B14F-4D97-AF65-F5344CB8AC3E}">
        <p14:creationId xmlns:p14="http://schemas.microsoft.com/office/powerpoint/2010/main" val="99020153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4"/>
          <p:cNvSpPr>
            <a:spLocks noGrp="1"/>
          </p:cNvSpPr>
          <p:nvPr>
            <p:ph type="ftr" sz="quarter" idx="10"/>
          </p:nvPr>
        </p:nvSpPr>
        <p:spPr/>
        <p:txBody>
          <a:bodyPr/>
          <a:lstStyle>
            <a:lvl1pPr>
              <a:defRPr smtClean="0"/>
            </a:lvl1pPr>
          </a:lstStyle>
          <a:p>
            <a:pPr>
              <a:defRPr/>
            </a:pPr>
            <a:endParaRPr lang="en-US"/>
          </a:p>
        </p:txBody>
      </p:sp>
      <p:sp>
        <p:nvSpPr>
          <p:cNvPr id="4" name="Slide Number Placeholder 5"/>
          <p:cNvSpPr>
            <a:spLocks noGrp="1"/>
          </p:cNvSpPr>
          <p:nvPr>
            <p:ph type="sldNum" sz="quarter" idx="11"/>
          </p:nvPr>
        </p:nvSpPr>
        <p:spPr/>
        <p:txBody>
          <a:bodyPr/>
          <a:lstStyle>
            <a:lvl1pPr>
              <a:defRPr smtClean="0"/>
            </a:lvl1pPr>
          </a:lstStyle>
          <a:p>
            <a:pPr>
              <a:defRPr/>
            </a:pPr>
            <a:fld id="{C122F5F9-79F1-41F0-9EE7-E5808EBA112F}" type="slidenum">
              <a:rPr lang="en-US"/>
              <a:pPr>
                <a:defRPr/>
              </a:pPr>
              <a:t>‹#›</a:t>
            </a:fld>
            <a:endParaRPr lang="en-US"/>
          </a:p>
        </p:txBody>
      </p:sp>
    </p:spTree>
    <p:extLst>
      <p:ext uri="{BB962C8B-B14F-4D97-AF65-F5344CB8AC3E}">
        <p14:creationId xmlns:p14="http://schemas.microsoft.com/office/powerpoint/2010/main" val="27654968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smtClean="0"/>
            </a:lvl1pPr>
          </a:lstStyle>
          <a:p>
            <a:pPr>
              <a:defRPr/>
            </a:pPr>
            <a:endParaRPr lang="en-US"/>
          </a:p>
        </p:txBody>
      </p:sp>
      <p:sp>
        <p:nvSpPr>
          <p:cNvPr id="3" name="Slide Number Placeholder 5"/>
          <p:cNvSpPr>
            <a:spLocks noGrp="1"/>
          </p:cNvSpPr>
          <p:nvPr>
            <p:ph type="sldNum" sz="quarter" idx="11"/>
          </p:nvPr>
        </p:nvSpPr>
        <p:spPr/>
        <p:txBody>
          <a:bodyPr/>
          <a:lstStyle>
            <a:lvl1pPr>
              <a:defRPr smtClean="0"/>
            </a:lvl1pPr>
          </a:lstStyle>
          <a:p>
            <a:pPr>
              <a:defRPr/>
            </a:pPr>
            <a:fld id="{7F4B5121-4964-4868-8A82-3D743F79902A}" type="slidenum">
              <a:rPr lang="en-US"/>
              <a:pPr>
                <a:defRPr/>
              </a:pPr>
              <a:t>‹#›</a:t>
            </a:fld>
            <a:endParaRPr lang="en-US"/>
          </a:p>
        </p:txBody>
      </p:sp>
    </p:spTree>
    <p:extLst>
      <p:ext uri="{BB962C8B-B14F-4D97-AF65-F5344CB8AC3E}">
        <p14:creationId xmlns:p14="http://schemas.microsoft.com/office/powerpoint/2010/main" val="7881733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pPr>
              <a:defRPr/>
            </a:pPr>
            <a:endParaRPr lang="en-US"/>
          </a:p>
        </p:txBody>
      </p:sp>
      <p:sp>
        <p:nvSpPr>
          <p:cNvPr id="6" name="Slide Number Placeholder 5"/>
          <p:cNvSpPr>
            <a:spLocks noGrp="1"/>
          </p:cNvSpPr>
          <p:nvPr>
            <p:ph type="sldNum" sz="quarter" idx="11"/>
          </p:nvPr>
        </p:nvSpPr>
        <p:spPr/>
        <p:txBody>
          <a:bodyPr/>
          <a:lstStyle>
            <a:lvl1pPr>
              <a:defRPr smtClean="0"/>
            </a:lvl1pPr>
          </a:lstStyle>
          <a:p>
            <a:pPr>
              <a:defRPr/>
            </a:pPr>
            <a:fld id="{CAE613DC-4583-468E-B11C-BFA6EEA834C9}" type="slidenum">
              <a:rPr lang="en-US"/>
              <a:pPr>
                <a:defRPr/>
              </a:pPr>
              <a:t>‹#›</a:t>
            </a:fld>
            <a:endParaRPr lang="en-US"/>
          </a:p>
        </p:txBody>
      </p:sp>
    </p:spTree>
    <p:extLst>
      <p:ext uri="{BB962C8B-B14F-4D97-AF65-F5344CB8AC3E}">
        <p14:creationId xmlns:p14="http://schemas.microsoft.com/office/powerpoint/2010/main" val="42357212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pPr>
              <a:defRPr/>
            </a:pPr>
            <a:endParaRPr lang="en-US"/>
          </a:p>
        </p:txBody>
      </p:sp>
      <p:sp>
        <p:nvSpPr>
          <p:cNvPr id="6" name="Slide Number Placeholder 5"/>
          <p:cNvSpPr>
            <a:spLocks noGrp="1"/>
          </p:cNvSpPr>
          <p:nvPr>
            <p:ph type="sldNum" sz="quarter" idx="11"/>
          </p:nvPr>
        </p:nvSpPr>
        <p:spPr/>
        <p:txBody>
          <a:bodyPr/>
          <a:lstStyle>
            <a:lvl1pPr>
              <a:defRPr smtClean="0"/>
            </a:lvl1pPr>
          </a:lstStyle>
          <a:p>
            <a:pPr>
              <a:defRPr/>
            </a:pPr>
            <a:fld id="{BD93AD5C-A72B-493C-B2A3-A338E1E690AC}" type="slidenum">
              <a:rPr lang="en-US"/>
              <a:pPr>
                <a:defRPr/>
              </a:pPr>
              <a:t>‹#›</a:t>
            </a:fld>
            <a:endParaRPr lang="en-US"/>
          </a:p>
        </p:txBody>
      </p:sp>
    </p:spTree>
    <p:extLst>
      <p:ext uri="{BB962C8B-B14F-4D97-AF65-F5344CB8AC3E}">
        <p14:creationId xmlns:p14="http://schemas.microsoft.com/office/powerpoint/2010/main" val="148599377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pPr>
              <a:defRPr/>
            </a:pPr>
            <a:endParaRPr lang="en-US"/>
          </a:p>
        </p:txBody>
      </p:sp>
      <p:sp>
        <p:nvSpPr>
          <p:cNvPr id="5" name="Slide Number Placeholder 5"/>
          <p:cNvSpPr>
            <a:spLocks noGrp="1"/>
          </p:cNvSpPr>
          <p:nvPr>
            <p:ph type="sldNum" sz="quarter" idx="11"/>
          </p:nvPr>
        </p:nvSpPr>
        <p:spPr/>
        <p:txBody>
          <a:bodyPr/>
          <a:lstStyle>
            <a:lvl1pPr>
              <a:defRPr smtClean="0"/>
            </a:lvl1pPr>
          </a:lstStyle>
          <a:p>
            <a:pPr>
              <a:defRPr/>
            </a:pPr>
            <a:fld id="{8B5BAE9A-BD41-4178-8ADE-B4C4D20F9BE5}" type="slidenum">
              <a:rPr lang="en-US"/>
              <a:pPr>
                <a:defRPr/>
              </a:pPr>
              <a:t>‹#›</a:t>
            </a:fld>
            <a:endParaRPr lang="en-US"/>
          </a:p>
        </p:txBody>
      </p:sp>
    </p:spTree>
    <p:extLst>
      <p:ext uri="{BB962C8B-B14F-4D97-AF65-F5344CB8AC3E}">
        <p14:creationId xmlns:p14="http://schemas.microsoft.com/office/powerpoint/2010/main" val="401412316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pPr>
              <a:defRPr/>
            </a:pPr>
            <a:endParaRPr lang="en-US"/>
          </a:p>
        </p:txBody>
      </p:sp>
      <p:sp>
        <p:nvSpPr>
          <p:cNvPr id="5" name="Slide Number Placeholder 5"/>
          <p:cNvSpPr>
            <a:spLocks noGrp="1"/>
          </p:cNvSpPr>
          <p:nvPr>
            <p:ph type="sldNum" sz="quarter" idx="11"/>
          </p:nvPr>
        </p:nvSpPr>
        <p:spPr/>
        <p:txBody>
          <a:bodyPr/>
          <a:lstStyle>
            <a:lvl1pPr>
              <a:defRPr smtClean="0"/>
            </a:lvl1pPr>
          </a:lstStyle>
          <a:p>
            <a:pPr>
              <a:defRPr/>
            </a:pPr>
            <a:fld id="{840E46E6-2111-4765-A6A7-521FECD4B1A6}" type="slidenum">
              <a:rPr lang="en-US"/>
              <a:pPr>
                <a:defRPr/>
              </a:pPr>
              <a:t>‹#›</a:t>
            </a:fld>
            <a:endParaRPr lang="en-US"/>
          </a:p>
        </p:txBody>
      </p:sp>
    </p:spTree>
    <p:extLst>
      <p:ext uri="{BB962C8B-B14F-4D97-AF65-F5344CB8AC3E}">
        <p14:creationId xmlns:p14="http://schemas.microsoft.com/office/powerpoint/2010/main" val="2093029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5/15/2018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5/15/2018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5/15/2018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5/15/2018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5/15/2018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2133600" y="6356350"/>
            <a:ext cx="46482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pPr fontAlgn="base">
              <a:spcBef>
                <a:spcPct val="0"/>
              </a:spcBef>
              <a:spcAft>
                <a:spcPct val="0"/>
              </a:spcAft>
              <a:defRPr/>
            </a:pPr>
            <a:r>
              <a:rPr lang="en-US">
                <a:latin typeface="Arial" charset="0"/>
              </a:rPr>
              <a:t>Rapid Response Teams Training</a:t>
            </a:r>
          </a:p>
        </p:txBody>
      </p:sp>
      <p:sp>
        <p:nvSpPr>
          <p:cNvPr id="6" name="Slide Number Placeholder 5"/>
          <p:cNvSpPr>
            <a:spLocks noGrp="1"/>
          </p:cNvSpPr>
          <p:nvPr>
            <p:ph type="sldNum" sz="quarter" idx="4"/>
          </p:nvPr>
        </p:nvSpPr>
        <p:spPr>
          <a:xfrm>
            <a:off x="8502650" y="6481763"/>
            <a:ext cx="609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defRPr>
            </a:lvl1pPr>
          </a:lstStyle>
          <a:p>
            <a:pPr fontAlgn="base">
              <a:spcBef>
                <a:spcPct val="0"/>
              </a:spcBef>
              <a:spcAft>
                <a:spcPct val="0"/>
              </a:spcAft>
              <a:defRPr/>
            </a:pPr>
            <a:fld id="{F023CA5C-6A36-4E00-B69B-20CF574ABB6C}" type="slidenum">
              <a:rPr lang="en-US">
                <a:latin typeface="Arial" charset="0"/>
              </a:rPr>
              <a:pPr fontAlgn="base">
                <a:spcBef>
                  <a:spcPct val="0"/>
                </a:spcBef>
                <a:spcAft>
                  <a:spcPct val="0"/>
                </a:spcAft>
                <a:defRPr/>
              </a:pPr>
              <a:t>‹#›</a:t>
            </a:fld>
            <a:endParaRPr lang="en-US">
              <a:latin typeface="Arial" charset="0"/>
            </a:endParaRPr>
          </a:p>
        </p:txBody>
      </p:sp>
      <p:sp>
        <p:nvSpPr>
          <p:cNvPr id="7" name="Subtitle 2"/>
          <p:cNvSpPr txBox="1">
            <a:spLocks/>
          </p:cNvSpPr>
          <p:nvPr userDrawn="1"/>
        </p:nvSpPr>
        <p:spPr>
          <a:xfrm>
            <a:off x="2209800" y="6176963"/>
            <a:ext cx="4267200" cy="304800"/>
          </a:xfrm>
          <a:prstGeom prst="rect">
            <a:avLst/>
          </a:prstGeom>
        </p:spPr>
        <p:txBody>
          <a:bodyPr/>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solidFill>
                  <a:srgbClr val="FFFFFF"/>
                </a:solidFill>
                <a:latin typeface="Calibri"/>
                <a:ea typeface="Calibri"/>
                <a:cs typeface="Calibri"/>
                <a:sym typeface="Calibri"/>
              </a:defRPr>
            </a:pPr>
            <a:r>
              <a:rPr lang="fr-FR" sz="1400">
                <a:solidFill>
                  <a:srgbClr val="FFFFFF"/>
                </a:solidFill>
                <a:ea typeface="Calibri"/>
              </a:rPr>
              <a:t>Rapid Response Teams Training</a:t>
            </a:r>
            <a:endParaRPr lang="fr-FR" sz="1400" dirty="0">
              <a:solidFill>
                <a:srgbClr val="FFFFFF"/>
              </a:solidFill>
              <a:ea typeface="Calibri"/>
            </a:endParaRP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fontAlgn="base">
              <a:spcBef>
                <a:spcPct val="0"/>
              </a:spcBef>
              <a:spcAft>
                <a:spcPct val="0"/>
              </a:spcAft>
            </a:pPr>
            <a:endParaRPr lang="en-US" sz="1400">
              <a:solidFill>
                <a:srgbClr val="FFFFFF"/>
              </a:solidFill>
              <a:latin typeface="Arial" charset="0"/>
              <a:cs typeface="Calibri" pitchFamily="34" charset="0"/>
              <a:sym typeface="Calibri" pitchFamily="34" charset="0"/>
            </a:endParaRPr>
          </a:p>
        </p:txBody>
      </p:sp>
      <p:sp>
        <p:nvSpPr>
          <p:cNvPr id="9" name="Slide Number Placeholder 5"/>
          <p:cNvSpPr txBox="1">
            <a:spLocks/>
          </p:cNvSpPr>
          <p:nvPr userDrawn="1"/>
        </p:nvSpPr>
        <p:spPr>
          <a:xfrm>
            <a:off x="8686800" y="6481763"/>
            <a:ext cx="609600" cy="365125"/>
          </a:xfrm>
          <a:prstGeom prst="rect">
            <a:avLst/>
          </a:prstGeom>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fontAlgn="base" hangingPunct="1">
              <a:spcBef>
                <a:spcPct val="0"/>
              </a:spcBef>
              <a:spcAft>
                <a:spcPct val="0"/>
              </a:spcAft>
              <a:defRPr/>
            </a:pPr>
            <a:fld id="{3BA5DFF5-C0B1-4D2F-814C-8D2D34D01946}" type="slidenum">
              <a:rPr lang="en-US" sz="1600" smtClean="0">
                <a:solidFill>
                  <a:prstClr val="white"/>
                </a:solidFill>
              </a:rPr>
              <a:pPr eaLnBrk="1" fontAlgn="base" hangingPunct="1">
                <a:spcBef>
                  <a:spcPct val="0"/>
                </a:spcBef>
                <a:spcAft>
                  <a:spcPct val="0"/>
                </a:spcAft>
                <a:defRPr/>
              </a:pPr>
              <a:t>‹#›</a:t>
            </a:fld>
            <a:endParaRPr lang="en-US" sz="1600">
              <a:solidFill>
                <a:prstClr val="white"/>
              </a:solidFill>
            </a:endParaRPr>
          </a:p>
        </p:txBody>
      </p:sp>
      <p:grpSp>
        <p:nvGrpSpPr>
          <p:cNvPr id="1033" name="Group 147"/>
          <p:cNvGrpSpPr>
            <a:grpSpLocks noChangeAspect="1"/>
          </p:cNvGrpSpPr>
          <p:nvPr userDrawn="1"/>
        </p:nvGrpSpPr>
        <p:grpSpPr bwMode="auto">
          <a:xfrm>
            <a:off x="133350" y="6173788"/>
            <a:ext cx="161925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fontAlgn="base">
                <a:spcBef>
                  <a:spcPct val="0"/>
                </a:spcBef>
                <a:spcAft>
                  <a:spcPct val="0"/>
                </a:spcAft>
              </a:pPr>
              <a:endParaRPr lang="en-US">
                <a:solidFill>
                  <a:prstClr val="black"/>
                </a:solidFill>
                <a:latin typeface="Arial" charset="0"/>
                <a:cs typeface="Calibri" pitchFamily="34" charset="0"/>
                <a:sym typeface="Calibri" pitchFamily="34" charset="0"/>
              </a:endParaRPr>
            </a:p>
          </p:txBody>
        </p:sp>
        <p:pic>
          <p:nvPicPr>
            <p:cNvPr id="1036" name="image1.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1034" name="TextBox 12"/>
          <p:cNvSpPr txBox="1">
            <a:spLocks noChangeArrowheads="1"/>
          </p:cNvSpPr>
          <p:nvPr userDrawn="1"/>
        </p:nvSpPr>
        <p:spPr bwMode="auto">
          <a:xfrm>
            <a:off x="2057400" y="6478588"/>
            <a:ext cx="20081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fontAlgn="base" hangingPunct="1">
              <a:spcBef>
                <a:spcPct val="0"/>
              </a:spcBef>
              <a:spcAft>
                <a:spcPct val="0"/>
              </a:spcAft>
              <a:defRPr/>
            </a:pPr>
            <a:r>
              <a:rPr lang="fr-FR" sz="1200">
                <a:solidFill>
                  <a:prstClr val="white"/>
                </a:solidFill>
                <a:latin typeface="Arial Narrow" pitchFamily="34" charset="0"/>
              </a:rPr>
              <a:t>Rapid Response Teams Training</a:t>
            </a:r>
            <a:endParaRPr lang="en-GB" sz="1200">
              <a:solidFill>
                <a:prstClr val="white"/>
              </a:solidFill>
              <a:latin typeface="Arial Narrow" pitchFamily="34" charset="0"/>
            </a:endParaRPr>
          </a:p>
        </p:txBody>
      </p:sp>
    </p:spTree>
    <p:extLst>
      <p:ext uri="{BB962C8B-B14F-4D97-AF65-F5344CB8AC3E}">
        <p14:creationId xmlns:p14="http://schemas.microsoft.com/office/powerpoint/2010/main" val="384755177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5.xml"/><Relationship Id="rId4" Type="http://schemas.openxmlformats.org/officeDocument/2006/relationships/hyperlink" Target="mailto:ihrhrt@who.int"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Title 1"/>
          <p:cNvSpPr>
            <a:spLocks noGrp="1"/>
          </p:cNvSpPr>
          <p:nvPr>
            <p:ph type="ctrTitle"/>
          </p:nvPr>
        </p:nvSpPr>
        <p:spPr>
          <a:xfrm>
            <a:off x="1371600" y="-35080"/>
            <a:ext cx="7772400" cy="1470025"/>
          </a:xfrm>
        </p:spPr>
        <p:txBody>
          <a:bodyPr>
            <a:normAutofit/>
          </a:bodyPr>
          <a:lstStyle/>
          <a:p>
            <a:pPr algn="r" eaLnBrk="1" hangingPunct="1"/>
            <a:r>
              <a:rPr lang="en-US" altLang="en-US" sz="3200" b="1" dirty="0">
                <a:solidFill>
                  <a:srgbClr val="002060"/>
                </a:solidFill>
                <a:latin typeface="Arial" panose="020B0604020202020204" pitchFamily="34" charset="0"/>
                <a:cs typeface="Arial" panose="020B0604020202020204" pitchFamily="34" charset="0"/>
              </a:rPr>
              <a:t>Rapid Response Teams </a:t>
            </a:r>
            <a:br>
              <a:rPr lang="en-US" altLang="en-US" sz="3200" b="1" dirty="0">
                <a:solidFill>
                  <a:srgbClr val="002060"/>
                </a:solidFill>
                <a:latin typeface="Arial" panose="020B0604020202020204" pitchFamily="34" charset="0"/>
                <a:cs typeface="Arial" panose="020B0604020202020204" pitchFamily="34" charset="0"/>
              </a:rPr>
            </a:br>
            <a:r>
              <a:rPr lang="en-US" altLang="en-US" sz="3200" b="1" dirty="0">
                <a:solidFill>
                  <a:srgbClr val="0070C0"/>
                </a:solidFill>
                <a:latin typeface="Arial" panose="020B0604020202020204" pitchFamily="34" charset="0"/>
                <a:cs typeface="Arial" panose="020B0604020202020204" pitchFamily="34" charset="0"/>
              </a:rPr>
              <a:t>Training</a:t>
            </a:r>
          </a:p>
        </p:txBody>
      </p:sp>
      <p:sp>
        <p:nvSpPr>
          <p:cNvPr id="7172" name="Subtitle 2"/>
          <p:cNvSpPr>
            <a:spLocks noGrp="1"/>
          </p:cNvSpPr>
          <p:nvPr>
            <p:ph type="subTitle" idx="1"/>
          </p:nvPr>
        </p:nvSpPr>
        <p:spPr>
          <a:xfrm>
            <a:off x="0" y="4724400"/>
            <a:ext cx="8856984" cy="1008112"/>
          </a:xfrm>
          <a:solidFill>
            <a:schemeClr val="bg1"/>
          </a:solidFill>
        </p:spPr>
        <p:txBody>
          <a:bodyPr>
            <a:noAutofit/>
          </a:bodyPr>
          <a:lstStyle/>
          <a:p>
            <a:pPr algn="l" eaLnBrk="1" hangingPunct="1"/>
            <a:r>
              <a:rPr lang="en-US" b="1" dirty="0">
                <a:solidFill>
                  <a:srgbClr val="002060"/>
                </a:solidFill>
                <a:latin typeface="Arial" panose="020B0604020202020204" pitchFamily="34" charset="0"/>
                <a:cs typeface="Arial" panose="020B0604020202020204" pitchFamily="34" charset="0"/>
              </a:rPr>
              <a:t>A5.2 Occupational safety and health: Scenario-based exercises </a:t>
            </a:r>
          </a:p>
          <a:p>
            <a:pPr algn="l" eaLnBrk="1" hangingPunct="1"/>
            <a:br>
              <a:rPr lang="en-US" altLang="en-US" b="1" dirty="0">
                <a:solidFill>
                  <a:srgbClr val="002060"/>
                </a:solidFill>
                <a:cs typeface="Arial" charset="0"/>
              </a:rPr>
            </a:br>
            <a:endParaRPr lang="en-US" altLang="en-US" b="1" dirty="0">
              <a:solidFill>
                <a:srgbClr val="002060"/>
              </a:solidFill>
              <a:cs typeface="Arial" charset="0"/>
            </a:endParaRPr>
          </a:p>
        </p:txBody>
      </p:sp>
      <p:sp>
        <p:nvSpPr>
          <p:cNvPr id="2" name="TextBox 1"/>
          <p:cNvSpPr txBox="1"/>
          <p:nvPr/>
        </p:nvSpPr>
        <p:spPr>
          <a:xfrm>
            <a:off x="0" y="5710426"/>
            <a:ext cx="2895600" cy="400110"/>
          </a:xfrm>
          <a:prstGeom prst="rect">
            <a:avLst/>
          </a:prstGeom>
          <a:noFill/>
        </p:spPr>
        <p:txBody>
          <a:bodyPr wrap="square" rtlCol="0">
            <a:spAutoFit/>
          </a:bodyPr>
          <a:lstStyle/>
          <a:p>
            <a:r>
              <a:rPr lang="en-US" sz="2000" dirty="0">
                <a:solidFill>
                  <a:srgbClr val="002060"/>
                </a:solidFill>
              </a:rPr>
              <a:t>Duration: 45-60 minutes</a:t>
            </a:r>
          </a:p>
        </p:txBody>
      </p:sp>
      <p:sp>
        <p:nvSpPr>
          <p:cNvPr id="3" name="TextBox 2">
            <a:extLst>
              <a:ext uri="{FF2B5EF4-FFF2-40B4-BE49-F238E27FC236}">
                <a16:creationId xmlns:a16="http://schemas.microsoft.com/office/drawing/2014/main" id="{8E8AD23D-E52C-4663-82D5-799E12E54FC1}"/>
              </a:ext>
            </a:extLst>
          </p:cNvPr>
          <p:cNvSpPr txBox="1"/>
          <p:nvPr/>
        </p:nvSpPr>
        <p:spPr>
          <a:xfrm>
            <a:off x="0" y="6400800"/>
            <a:ext cx="1774460" cy="307777"/>
          </a:xfrm>
          <a:prstGeom prst="rect">
            <a:avLst/>
          </a:prstGeom>
          <a:noFill/>
        </p:spPr>
        <p:txBody>
          <a:bodyPr wrap="none" rtlCol="0">
            <a:spAutoFit/>
          </a:bodyPr>
          <a:lstStyle/>
          <a:p>
            <a:r>
              <a:rPr lang="fr-FR" sz="1400" dirty="0" err="1">
                <a:solidFill>
                  <a:srgbClr val="002060"/>
                </a:solidFill>
              </a:rPr>
              <a:t>Updated</a:t>
            </a:r>
            <a:r>
              <a:rPr lang="fr-FR" sz="1400" dirty="0">
                <a:solidFill>
                  <a:srgbClr val="002060"/>
                </a:solidFill>
              </a:rPr>
              <a:t>: 15/05/2018</a:t>
            </a:r>
            <a:endParaRPr lang="en-US" sz="1400" dirty="0">
              <a:solidFill>
                <a:srgbClr val="002060"/>
              </a:solidFill>
            </a:endParaRPr>
          </a:p>
        </p:txBody>
      </p:sp>
    </p:spTree>
    <p:extLst>
      <p:ext uri="{BB962C8B-B14F-4D97-AF65-F5344CB8AC3E}">
        <p14:creationId xmlns:p14="http://schemas.microsoft.com/office/powerpoint/2010/main" val="13954034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z="3600" b="1" dirty="0">
                <a:solidFill>
                  <a:srgbClr val="002060"/>
                </a:solidFill>
              </a:rPr>
              <a:t>Scenario No. 4</a:t>
            </a:r>
            <a:endParaRPr lang="en-US" sz="3600" dirty="0"/>
          </a:p>
        </p:txBody>
      </p:sp>
      <p:sp>
        <p:nvSpPr>
          <p:cNvPr id="3" name="Content Placeholder 2"/>
          <p:cNvSpPr>
            <a:spLocks noGrp="1"/>
          </p:cNvSpPr>
          <p:nvPr>
            <p:ph idx="1"/>
          </p:nvPr>
        </p:nvSpPr>
        <p:spPr/>
        <p:txBody>
          <a:bodyPr>
            <a:normAutofit/>
          </a:bodyPr>
          <a:lstStyle/>
          <a:p>
            <a:pPr marL="0" indent="0">
              <a:buNone/>
            </a:pPr>
            <a:r>
              <a:rPr lang="en-GB" sz="2800" b="1" dirty="0">
                <a:solidFill>
                  <a:srgbClr val="0070C0"/>
                </a:solidFill>
              </a:rPr>
              <a:t>“Sample collection, transportation and testing of laboratory samples of blood, body fluids etc. from suspected cases.”</a:t>
            </a:r>
            <a:endParaRPr lang="en-US" sz="2800" b="1" dirty="0">
              <a:solidFill>
                <a:srgbClr val="0070C0"/>
              </a:solidFill>
            </a:endParaRPr>
          </a:p>
          <a:p>
            <a:pPr marL="0" indent="0">
              <a:buNone/>
            </a:pPr>
            <a:endParaRPr lang="en-GB" sz="2800" dirty="0">
              <a:solidFill>
                <a:schemeClr val="accent1">
                  <a:lumMod val="50000"/>
                </a:schemeClr>
              </a:solidFill>
            </a:endParaRPr>
          </a:p>
          <a:p>
            <a:pPr marL="0" indent="0">
              <a:buNone/>
            </a:pPr>
            <a:r>
              <a:rPr lang="en-GB" sz="2800" dirty="0">
                <a:solidFill>
                  <a:schemeClr val="accent1">
                    <a:lumMod val="50000"/>
                  </a:schemeClr>
                </a:solidFill>
              </a:rPr>
              <a:t>The laboratory technician in the hospital is instructed to collect blood samples from cases of a suspected infectious disease outbreak in a village.</a:t>
            </a:r>
          </a:p>
          <a:p>
            <a:endParaRPr lang="en-US" dirty="0"/>
          </a:p>
        </p:txBody>
      </p:sp>
    </p:spTree>
    <p:extLst>
      <p:ext uri="{BB962C8B-B14F-4D97-AF65-F5344CB8AC3E}">
        <p14:creationId xmlns:p14="http://schemas.microsoft.com/office/powerpoint/2010/main" val="15179234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4"/>
          <p:cNvSpPr>
            <a:spLocks noGrp="1" noChangeArrowheads="1"/>
          </p:cNvSpPr>
          <p:nvPr>
            <p:ph type="title"/>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90424" tIns="44418" rIns="90424" bIns="44418" anchor="ctr"/>
          <a:lstStyle/>
          <a:p>
            <a:pPr>
              <a:defRPr/>
            </a:pPr>
            <a:r>
              <a:rPr lang="fr-FR" altLang="en-US" sz="3600" b="1" dirty="0">
                <a:solidFill>
                  <a:srgbClr val="002060"/>
                </a:solidFill>
                <a:ea typeface="Calibri" pitchFamily="34" charset="0"/>
              </a:rPr>
              <a:t>Questions</a:t>
            </a:r>
            <a:endParaRPr lang="en-GB" altLang="en-US" sz="3600" b="1" dirty="0">
              <a:solidFill>
                <a:srgbClr val="002060"/>
              </a:solidFill>
              <a:ea typeface="Calibri" pitchFamily="34" charset="0"/>
            </a:endParaRPr>
          </a:p>
        </p:txBody>
      </p:sp>
      <p:sp>
        <p:nvSpPr>
          <p:cNvPr id="11266" name="Rectangle 3"/>
          <p:cNvSpPr>
            <a:spLocks noGrp="1" noChangeArrowheads="1"/>
          </p:cNvSpPr>
          <p:nvPr>
            <p:ph idx="1"/>
          </p:nvPr>
        </p:nvSpPr>
        <p:spPr/>
        <p:txBody>
          <a:bodyPr lIns="91376" tIns="45688" rIns="91376" bIns="45688">
            <a:normAutofit/>
          </a:bodyPr>
          <a:lstStyle/>
          <a:p>
            <a:pPr marL="457200" indent="-457200" algn="just">
              <a:spcBef>
                <a:spcPts val="600"/>
              </a:spcBef>
              <a:buFont typeface="+mj-lt"/>
              <a:buAutoNum type="arabicPeriod"/>
            </a:pPr>
            <a:r>
              <a:rPr lang="en-US" sz="2000" dirty="0">
                <a:solidFill>
                  <a:srgbClr val="002060"/>
                </a:solidFill>
              </a:rPr>
              <a:t>What is / are the key hazard(s) associated with the process of sample collections?</a:t>
            </a:r>
          </a:p>
          <a:p>
            <a:pPr marL="457200" indent="-457200" algn="just">
              <a:spcBef>
                <a:spcPts val="600"/>
              </a:spcBef>
              <a:buFont typeface="+mj-lt"/>
              <a:buAutoNum type="arabicPeriod"/>
            </a:pPr>
            <a:r>
              <a:rPr lang="en-US" sz="2000" dirty="0">
                <a:solidFill>
                  <a:srgbClr val="002060"/>
                </a:solidFill>
              </a:rPr>
              <a:t>List the possible ways in which the disease agent can pass from the person to the laboratory personnel collecting the sample and transportation to the laboratory and who all can be affected ? </a:t>
            </a:r>
          </a:p>
          <a:p>
            <a:pPr marL="457200" indent="-457200" algn="just">
              <a:spcBef>
                <a:spcPts val="600"/>
              </a:spcBef>
              <a:buFont typeface="+mj-lt"/>
              <a:buAutoNum type="arabicPeriod"/>
            </a:pPr>
            <a:r>
              <a:rPr lang="en-US" sz="2000" dirty="0">
                <a:solidFill>
                  <a:srgbClr val="002060"/>
                </a:solidFill>
              </a:rPr>
              <a:t>What measures in the environment i.e. village home of the person, in ambulance during transportation etc. can be taken to prevent such spread  from person to the other personnel?</a:t>
            </a:r>
          </a:p>
          <a:p>
            <a:pPr marL="457200" indent="-457200" algn="just">
              <a:spcBef>
                <a:spcPts val="600"/>
              </a:spcBef>
              <a:buFont typeface="+mj-lt"/>
              <a:buAutoNum type="arabicPeriod"/>
            </a:pPr>
            <a:r>
              <a:rPr lang="en-US" sz="2000" dirty="0">
                <a:solidFill>
                  <a:srgbClr val="002060"/>
                </a:solidFill>
              </a:rPr>
              <a:t>What precautions the laboratory personnel should take while handling this sample at the patient home, in ambulance and  dispatching to the laboratory to protect themselves ?</a:t>
            </a:r>
          </a:p>
          <a:p>
            <a:pPr marL="0" indent="0" algn="just">
              <a:spcBef>
                <a:spcPts val="600"/>
              </a:spcBef>
              <a:buNone/>
            </a:pPr>
            <a:endParaRPr lang="en-GB" sz="2000" dirty="0">
              <a:solidFill>
                <a:srgbClr val="002060"/>
              </a:solidFill>
            </a:endParaRPr>
          </a:p>
          <a:p>
            <a:pPr marL="0" indent="0" algn="just">
              <a:spcBef>
                <a:spcPts val="600"/>
              </a:spcBef>
              <a:buNone/>
            </a:pPr>
            <a:endParaRPr lang="en-GB" altLang="en-US" sz="2800" dirty="0">
              <a:cs typeface="Calibri" pitchFamily="34" charset="0"/>
            </a:endParaRPr>
          </a:p>
        </p:txBody>
      </p:sp>
    </p:spTree>
    <p:extLst>
      <p:ext uri="{BB962C8B-B14F-4D97-AF65-F5344CB8AC3E}">
        <p14:creationId xmlns:p14="http://schemas.microsoft.com/office/powerpoint/2010/main" val="380146155"/>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266">
                                            <p:txEl>
                                              <p:pRg st="0" end="0"/>
                                            </p:txEl>
                                          </p:spTgt>
                                        </p:tgtEl>
                                        <p:attrNameLst>
                                          <p:attrName>style.visibility</p:attrName>
                                        </p:attrNameLst>
                                      </p:cBhvr>
                                      <p:to>
                                        <p:strVal val="visible"/>
                                      </p:to>
                                    </p:set>
                                    <p:animEffect transition="in" filter="dissolve">
                                      <p:cBhvr>
                                        <p:cTn id="7" dur="500"/>
                                        <p:tgtEl>
                                          <p:spTgt spid="1126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1266">
                                            <p:txEl>
                                              <p:pRg st="1" end="1"/>
                                            </p:txEl>
                                          </p:spTgt>
                                        </p:tgtEl>
                                        <p:attrNameLst>
                                          <p:attrName>style.visibility</p:attrName>
                                        </p:attrNameLst>
                                      </p:cBhvr>
                                      <p:to>
                                        <p:strVal val="visible"/>
                                      </p:to>
                                    </p:set>
                                    <p:animEffect transition="in" filter="dissolve">
                                      <p:cBhvr>
                                        <p:cTn id="12" dur="500"/>
                                        <p:tgtEl>
                                          <p:spTgt spid="1126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1266">
                                            <p:txEl>
                                              <p:pRg st="2" end="2"/>
                                            </p:txEl>
                                          </p:spTgt>
                                        </p:tgtEl>
                                        <p:attrNameLst>
                                          <p:attrName>style.visibility</p:attrName>
                                        </p:attrNameLst>
                                      </p:cBhvr>
                                      <p:to>
                                        <p:strVal val="visible"/>
                                      </p:to>
                                    </p:set>
                                    <p:animEffect transition="in" filter="dissolve">
                                      <p:cBhvr>
                                        <p:cTn id="17" dur="500"/>
                                        <p:tgtEl>
                                          <p:spTgt spid="1126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1266">
                                            <p:txEl>
                                              <p:pRg st="3" end="3"/>
                                            </p:txEl>
                                          </p:spTgt>
                                        </p:tgtEl>
                                        <p:attrNameLst>
                                          <p:attrName>style.visibility</p:attrName>
                                        </p:attrNameLst>
                                      </p:cBhvr>
                                      <p:to>
                                        <p:strVal val="visible"/>
                                      </p:to>
                                    </p:set>
                                    <p:animEffect transition="in" filter="dissolve">
                                      <p:cBhvr>
                                        <p:cTn id="22" dur="500"/>
                                        <p:tgtEl>
                                          <p:spTgt spid="1126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z="3600" b="1" dirty="0">
                <a:solidFill>
                  <a:srgbClr val="002060"/>
                </a:solidFill>
              </a:rPr>
              <a:t>Scenario No. 5</a:t>
            </a:r>
            <a:endParaRPr lang="en-US" sz="3600" dirty="0"/>
          </a:p>
        </p:txBody>
      </p:sp>
      <p:sp>
        <p:nvSpPr>
          <p:cNvPr id="3" name="Content Placeholder 2"/>
          <p:cNvSpPr>
            <a:spLocks noGrp="1"/>
          </p:cNvSpPr>
          <p:nvPr>
            <p:ph idx="1"/>
          </p:nvPr>
        </p:nvSpPr>
        <p:spPr/>
        <p:txBody>
          <a:bodyPr>
            <a:normAutofit lnSpcReduction="10000"/>
          </a:bodyPr>
          <a:lstStyle/>
          <a:p>
            <a:pPr marL="0" lvl="0" indent="0">
              <a:buNone/>
            </a:pPr>
            <a:r>
              <a:rPr lang="en-GB" sz="2800" b="1" dirty="0">
                <a:solidFill>
                  <a:srgbClr val="0070C0"/>
                </a:solidFill>
              </a:rPr>
              <a:t>“During accidental exposure to blood or body fluids in healthcare facilities.”</a:t>
            </a:r>
            <a:endParaRPr lang="en-US" sz="2800" b="1" dirty="0">
              <a:solidFill>
                <a:srgbClr val="0070C0"/>
              </a:solidFill>
            </a:endParaRPr>
          </a:p>
          <a:p>
            <a:pPr marL="0" indent="0">
              <a:buNone/>
            </a:pPr>
            <a:endParaRPr lang="en-GB" sz="2800" dirty="0">
              <a:solidFill>
                <a:schemeClr val="accent1">
                  <a:lumMod val="50000"/>
                </a:schemeClr>
              </a:solidFill>
            </a:endParaRPr>
          </a:p>
          <a:p>
            <a:pPr marL="0" indent="0">
              <a:buNone/>
            </a:pPr>
            <a:r>
              <a:rPr lang="en-GB" sz="2800" dirty="0">
                <a:solidFill>
                  <a:schemeClr val="accent1">
                    <a:lumMod val="50000"/>
                  </a:schemeClr>
                </a:solidFill>
              </a:rPr>
              <a:t>The laboratory technician collecting the  blood sample from a suspected case of viral haemorrhagic fever in the isolation ward accidently slipped while transferring the sample from the syringe  to the collection test-tube in the laboratory and received splash of blood from the sample on his face.</a:t>
            </a:r>
          </a:p>
          <a:p>
            <a:pPr marL="0" indent="0">
              <a:buNone/>
            </a:pPr>
            <a:endParaRPr lang="en-GB" dirty="0"/>
          </a:p>
          <a:p>
            <a:endParaRPr lang="en-US" dirty="0"/>
          </a:p>
        </p:txBody>
      </p:sp>
    </p:spTree>
    <p:extLst>
      <p:ext uri="{BB962C8B-B14F-4D97-AF65-F5344CB8AC3E}">
        <p14:creationId xmlns:p14="http://schemas.microsoft.com/office/powerpoint/2010/main" val="34177823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4"/>
          <p:cNvSpPr>
            <a:spLocks noGrp="1" noChangeArrowheads="1"/>
          </p:cNvSpPr>
          <p:nvPr>
            <p:ph type="title"/>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90424" tIns="44418" rIns="90424" bIns="44418" anchor="ctr"/>
          <a:lstStyle/>
          <a:p>
            <a:pPr>
              <a:defRPr/>
            </a:pPr>
            <a:r>
              <a:rPr lang="fr-FR" altLang="en-US" sz="3600" b="1" dirty="0">
                <a:solidFill>
                  <a:srgbClr val="002060"/>
                </a:solidFill>
                <a:ea typeface="Calibri" pitchFamily="34" charset="0"/>
              </a:rPr>
              <a:t>Questions</a:t>
            </a:r>
            <a:endParaRPr lang="en-GB" altLang="en-US" sz="3600" b="1" dirty="0">
              <a:solidFill>
                <a:srgbClr val="002060"/>
              </a:solidFill>
              <a:ea typeface="Calibri" pitchFamily="34" charset="0"/>
            </a:endParaRPr>
          </a:p>
        </p:txBody>
      </p:sp>
      <p:sp>
        <p:nvSpPr>
          <p:cNvPr id="11266" name="Rectangle 3"/>
          <p:cNvSpPr>
            <a:spLocks noGrp="1" noChangeArrowheads="1"/>
          </p:cNvSpPr>
          <p:nvPr>
            <p:ph idx="1"/>
          </p:nvPr>
        </p:nvSpPr>
        <p:spPr/>
        <p:txBody>
          <a:bodyPr lIns="91376" tIns="45688" rIns="91376" bIns="45688">
            <a:normAutofit/>
          </a:bodyPr>
          <a:lstStyle/>
          <a:p>
            <a:pPr marL="457200" indent="-457200" algn="just">
              <a:spcBef>
                <a:spcPts val="600"/>
              </a:spcBef>
              <a:buFont typeface="+mj-lt"/>
              <a:buAutoNum type="arabicPeriod"/>
            </a:pPr>
            <a:r>
              <a:rPr lang="en-US" sz="2000" dirty="0">
                <a:solidFill>
                  <a:srgbClr val="002060"/>
                </a:solidFill>
              </a:rPr>
              <a:t>What is / are the key hazard(s) associated with such an accidental exposure ? List the possible ways in which the disease agent can pass from the sample to the laboratory personnel ? </a:t>
            </a:r>
          </a:p>
          <a:p>
            <a:pPr marL="457200" indent="-457200" algn="just">
              <a:spcBef>
                <a:spcPts val="600"/>
              </a:spcBef>
              <a:buFont typeface="+mj-lt"/>
              <a:buAutoNum type="arabicPeriod"/>
            </a:pPr>
            <a:r>
              <a:rPr lang="en-US" sz="2000" dirty="0">
                <a:solidFill>
                  <a:srgbClr val="002060"/>
                </a:solidFill>
              </a:rPr>
              <a:t>What measures in the laboratory environment can be taken to prevent such spread  from person to the other personnel working in the laboratory?</a:t>
            </a:r>
          </a:p>
          <a:p>
            <a:pPr marL="457200" indent="-457200" algn="just">
              <a:spcBef>
                <a:spcPts val="600"/>
              </a:spcBef>
              <a:buFont typeface="+mj-lt"/>
              <a:buAutoNum type="arabicPeriod"/>
            </a:pPr>
            <a:r>
              <a:rPr lang="en-US" sz="2000" dirty="0">
                <a:solidFill>
                  <a:srgbClr val="002060"/>
                </a:solidFill>
              </a:rPr>
              <a:t>What actions need to be taken now to prevent infection in the exposed personnel in future ?</a:t>
            </a:r>
          </a:p>
          <a:p>
            <a:pPr marL="0" indent="0" algn="just">
              <a:spcBef>
                <a:spcPts val="600"/>
              </a:spcBef>
              <a:buNone/>
            </a:pPr>
            <a:endParaRPr lang="en-GB" sz="2000" dirty="0">
              <a:solidFill>
                <a:srgbClr val="002060"/>
              </a:solidFill>
            </a:endParaRPr>
          </a:p>
          <a:p>
            <a:pPr marL="0" indent="0" algn="just">
              <a:spcBef>
                <a:spcPts val="600"/>
              </a:spcBef>
              <a:buNone/>
            </a:pPr>
            <a:endParaRPr lang="en-GB" altLang="en-US" sz="2800" dirty="0">
              <a:cs typeface="Calibri" pitchFamily="34" charset="0"/>
            </a:endParaRPr>
          </a:p>
        </p:txBody>
      </p:sp>
    </p:spTree>
    <p:extLst>
      <p:ext uri="{BB962C8B-B14F-4D97-AF65-F5344CB8AC3E}">
        <p14:creationId xmlns:p14="http://schemas.microsoft.com/office/powerpoint/2010/main" val="1239739917"/>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266">
                                            <p:txEl>
                                              <p:pRg st="0" end="0"/>
                                            </p:txEl>
                                          </p:spTgt>
                                        </p:tgtEl>
                                        <p:attrNameLst>
                                          <p:attrName>style.visibility</p:attrName>
                                        </p:attrNameLst>
                                      </p:cBhvr>
                                      <p:to>
                                        <p:strVal val="visible"/>
                                      </p:to>
                                    </p:set>
                                    <p:animEffect transition="in" filter="dissolve">
                                      <p:cBhvr>
                                        <p:cTn id="7" dur="500"/>
                                        <p:tgtEl>
                                          <p:spTgt spid="1126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1266">
                                            <p:txEl>
                                              <p:pRg st="1" end="1"/>
                                            </p:txEl>
                                          </p:spTgt>
                                        </p:tgtEl>
                                        <p:attrNameLst>
                                          <p:attrName>style.visibility</p:attrName>
                                        </p:attrNameLst>
                                      </p:cBhvr>
                                      <p:to>
                                        <p:strVal val="visible"/>
                                      </p:to>
                                    </p:set>
                                    <p:animEffect transition="in" filter="dissolve">
                                      <p:cBhvr>
                                        <p:cTn id="12" dur="500"/>
                                        <p:tgtEl>
                                          <p:spTgt spid="1126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1266">
                                            <p:txEl>
                                              <p:pRg st="2" end="2"/>
                                            </p:txEl>
                                          </p:spTgt>
                                        </p:tgtEl>
                                        <p:attrNameLst>
                                          <p:attrName>style.visibility</p:attrName>
                                        </p:attrNameLst>
                                      </p:cBhvr>
                                      <p:to>
                                        <p:strVal val="visible"/>
                                      </p:to>
                                    </p:set>
                                    <p:animEffect transition="in" filter="dissolve">
                                      <p:cBhvr>
                                        <p:cTn id="17" dur="500"/>
                                        <p:tgtEl>
                                          <p:spTgt spid="1126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z="3200" b="1" dirty="0">
                <a:solidFill>
                  <a:srgbClr val="002060"/>
                </a:solidFill>
              </a:rPr>
              <a:t>Key messages</a:t>
            </a:r>
            <a:endParaRPr lang="en-US" sz="3200" b="1" dirty="0">
              <a:solidFill>
                <a:srgbClr val="002060"/>
              </a:solidFill>
            </a:endParaRPr>
          </a:p>
        </p:txBody>
      </p:sp>
      <p:sp>
        <p:nvSpPr>
          <p:cNvPr id="3" name="Content Placeholder 2"/>
          <p:cNvSpPr>
            <a:spLocks noGrp="1"/>
          </p:cNvSpPr>
          <p:nvPr>
            <p:ph idx="1"/>
          </p:nvPr>
        </p:nvSpPr>
        <p:spPr/>
        <p:txBody>
          <a:bodyPr/>
          <a:lstStyle/>
          <a:p>
            <a:r>
              <a:rPr lang="fr-FR" dirty="0"/>
              <a:t>OSH </a:t>
            </a:r>
            <a:r>
              <a:rPr lang="fr-FR" dirty="0" err="1"/>
              <a:t>measures</a:t>
            </a:r>
            <a:r>
              <a:rPr lang="fr-FR" dirty="0"/>
              <a:t> </a:t>
            </a:r>
            <a:r>
              <a:rPr lang="fr-FR" dirty="0" err="1"/>
              <a:t>need</a:t>
            </a:r>
            <a:r>
              <a:rPr lang="fr-FR" dirty="0"/>
              <a:t> to </a:t>
            </a:r>
            <a:r>
              <a:rPr lang="fr-FR" dirty="0" err="1"/>
              <a:t>be</a:t>
            </a:r>
            <a:r>
              <a:rPr lang="fr-FR" dirty="0"/>
              <a:t> in place ALL the times, </a:t>
            </a:r>
            <a:r>
              <a:rPr lang="fr-FR" dirty="0" err="1"/>
              <a:t>both</a:t>
            </a:r>
            <a:r>
              <a:rPr lang="fr-FR" dirty="0"/>
              <a:t> </a:t>
            </a:r>
            <a:r>
              <a:rPr lang="fr-FR" dirty="0" err="1"/>
              <a:t>during</a:t>
            </a:r>
            <a:r>
              <a:rPr lang="fr-FR" dirty="0"/>
              <a:t> routine </a:t>
            </a:r>
            <a:r>
              <a:rPr lang="fr-FR" dirty="0" err="1"/>
              <a:t>working</a:t>
            </a:r>
            <a:r>
              <a:rPr lang="fr-FR" dirty="0"/>
              <a:t> as </a:t>
            </a:r>
            <a:r>
              <a:rPr lang="fr-FR" dirty="0" err="1"/>
              <a:t>well</a:t>
            </a:r>
            <a:r>
              <a:rPr lang="fr-FR" dirty="0"/>
              <a:t> as  </a:t>
            </a:r>
            <a:r>
              <a:rPr lang="fr-FR" dirty="0" err="1"/>
              <a:t>during</a:t>
            </a:r>
            <a:r>
              <a:rPr lang="fr-FR" dirty="0"/>
              <a:t> </a:t>
            </a:r>
            <a:r>
              <a:rPr lang="fr-FR" dirty="0" err="1"/>
              <a:t>outbreaks</a:t>
            </a:r>
            <a:r>
              <a:rPr lang="fr-FR" dirty="0"/>
              <a:t> and emergencies</a:t>
            </a:r>
          </a:p>
          <a:p>
            <a:r>
              <a:rPr lang="fr-FR" dirty="0" err="1"/>
              <a:t>Personal</a:t>
            </a:r>
            <a:r>
              <a:rPr lang="fr-FR" dirty="0"/>
              <a:t> </a:t>
            </a:r>
            <a:r>
              <a:rPr lang="fr-FR" dirty="0" err="1"/>
              <a:t>safety</a:t>
            </a:r>
            <a:r>
              <a:rPr lang="fr-FR" dirty="0"/>
              <a:t> </a:t>
            </a:r>
            <a:r>
              <a:rPr lang="fr-FR" dirty="0" err="1"/>
              <a:t>is</a:t>
            </a:r>
            <a:r>
              <a:rPr lang="fr-FR" dirty="0"/>
              <a:t> essential </a:t>
            </a:r>
            <a:r>
              <a:rPr lang="fr-FR" dirty="0" err="1"/>
              <a:t>before</a:t>
            </a:r>
            <a:r>
              <a:rPr lang="fr-FR" dirty="0"/>
              <a:t> </a:t>
            </a:r>
            <a:r>
              <a:rPr lang="fr-FR" dirty="0" err="1"/>
              <a:t>taking</a:t>
            </a:r>
            <a:r>
              <a:rPr lang="fr-FR" dirty="0"/>
              <a:t> care of </a:t>
            </a:r>
            <a:r>
              <a:rPr lang="fr-FR" dirty="0" err="1"/>
              <a:t>others</a:t>
            </a:r>
            <a:endParaRPr lang="fr-FR" dirty="0"/>
          </a:p>
          <a:p>
            <a:r>
              <a:rPr lang="fr-FR" dirty="0"/>
              <a:t>OSH </a:t>
            </a:r>
            <a:r>
              <a:rPr lang="fr-FR" dirty="0" err="1"/>
              <a:t>is</a:t>
            </a:r>
            <a:r>
              <a:rPr lang="fr-FR" dirty="0"/>
              <a:t> the </a:t>
            </a:r>
            <a:r>
              <a:rPr lang="fr-FR" dirty="0" err="1"/>
              <a:t>responsibility</a:t>
            </a:r>
            <a:r>
              <a:rPr lang="fr-FR" dirty="0"/>
              <a:t> of </a:t>
            </a:r>
            <a:r>
              <a:rPr lang="fr-FR" dirty="0" err="1"/>
              <a:t>everyone</a:t>
            </a:r>
            <a:r>
              <a:rPr lang="fr-FR" dirty="0"/>
              <a:t> in the </a:t>
            </a:r>
            <a:r>
              <a:rPr lang="fr-FR" dirty="0" err="1"/>
              <a:t>workplace</a:t>
            </a:r>
            <a:r>
              <a:rPr lang="fr-FR" dirty="0"/>
              <a:t>.</a:t>
            </a:r>
            <a:endParaRPr lang="en-US" dirty="0"/>
          </a:p>
        </p:txBody>
      </p:sp>
    </p:spTree>
    <p:extLst>
      <p:ext uri="{BB962C8B-B14F-4D97-AF65-F5344CB8AC3E}">
        <p14:creationId xmlns:p14="http://schemas.microsoft.com/office/powerpoint/2010/main" val="41707630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rgbClr val="002060"/>
                </a:solidFill>
              </a:rPr>
              <a:t>Disclaimer</a:t>
            </a:r>
          </a:p>
        </p:txBody>
      </p:sp>
      <p:sp>
        <p:nvSpPr>
          <p:cNvPr id="3" name="Content Placeholder 2"/>
          <p:cNvSpPr>
            <a:spLocks noGrp="1"/>
          </p:cNvSpPr>
          <p:nvPr>
            <p:ph idx="1"/>
          </p:nvPr>
        </p:nvSpPr>
        <p:spPr>
          <a:xfrm>
            <a:off x="457200" y="1484784"/>
            <a:ext cx="8229600" cy="4525963"/>
          </a:xfrm>
        </p:spPr>
        <p:txBody>
          <a:bodyPr/>
          <a:lstStyle/>
          <a:p>
            <a:pPr marL="0" indent="0">
              <a:buNone/>
            </a:pPr>
            <a:r>
              <a:rPr lang="en-US" sz="1600" b="1" dirty="0"/>
              <a:t>WHO Health Security Learning Platform - Training Materials</a:t>
            </a:r>
            <a:endParaRPr lang="en-US" sz="1600" dirty="0"/>
          </a:p>
          <a:p>
            <a:endParaRPr lang="en-US" sz="1600" dirty="0"/>
          </a:p>
          <a:p>
            <a:pPr marL="0" indent="0">
              <a:buNone/>
            </a:pPr>
            <a:r>
              <a:rPr lang="en-US" sz="1600" dirty="0"/>
              <a:t>These WHO Training Materials are © World Health Organization (WHO) 2018. All rights reserved.</a:t>
            </a:r>
          </a:p>
          <a:p>
            <a:pPr marL="0" indent="0">
              <a:buNone/>
            </a:pPr>
            <a:endParaRPr lang="en-US" sz="1600" dirty="0"/>
          </a:p>
          <a:p>
            <a:pPr marL="0" indent="0">
              <a:buNone/>
            </a:pPr>
            <a:r>
              <a:rPr lang="en-US" sz="1600" dirty="0"/>
              <a:t>Your use of these materials is subject to the “</a:t>
            </a:r>
            <a:r>
              <a:rPr lang="en-US" sz="1600" u="sng" dirty="0">
                <a:hlinkClick r:id="rId2"/>
              </a:rPr>
              <a:t>WHO Health Security Learning Platform, Training Materials – Terms of Use</a:t>
            </a:r>
            <a:r>
              <a:rPr lang="en-US" sz="1600" dirty="0"/>
              <a:t>”, which you accepted when downloading them and which are available on the Health Security Learning Platform at: </a:t>
            </a:r>
            <a:r>
              <a:rPr lang="en-US" sz="1600" u="sng" dirty="0">
                <a:hlinkClick r:id="rId3"/>
              </a:rPr>
              <a:t>https://extranet.who.int/hslp</a:t>
            </a:r>
            <a:r>
              <a:rPr lang="en-US" sz="1600" dirty="0"/>
              <a:t> .  </a:t>
            </a:r>
          </a:p>
          <a:p>
            <a:pPr marL="0" indent="0">
              <a:buNone/>
            </a:pPr>
            <a:r>
              <a:rPr lang="en-US" sz="1600" dirty="0"/>
              <a:t> </a:t>
            </a:r>
          </a:p>
          <a:p>
            <a:pPr marL="0" indent="0">
              <a:buNone/>
            </a:pPr>
            <a:r>
              <a:rPr lang="en-US" sz="1600" dirty="0"/>
              <a:t>Should you adapt, modify, translate, or in any other way revise the contents of these materials, you shall not imply that WHO is any way affiliated with such modifications and shall not use the WHO name or emblem in such modified materials.  </a:t>
            </a:r>
          </a:p>
          <a:p>
            <a:endParaRPr lang="en-US" sz="1600" dirty="0"/>
          </a:p>
          <a:p>
            <a:pPr marL="0" indent="0">
              <a:buNone/>
            </a:pPr>
            <a:r>
              <a:rPr lang="en-US" sz="1600" dirty="0"/>
              <a:t>Further, please inform WHO of any modifications of these materials that you use publicly, for record-keeping purposes and continued development, by emailing </a:t>
            </a:r>
            <a:r>
              <a:rPr lang="en-US" sz="1600" u="sng" dirty="0">
                <a:hlinkClick r:id="rId4"/>
              </a:rPr>
              <a:t>ihrhrt@who.int</a:t>
            </a:r>
            <a:r>
              <a:rPr lang="en-US" sz="1600" dirty="0"/>
              <a:t>. </a:t>
            </a:r>
          </a:p>
        </p:txBody>
      </p:sp>
    </p:spTree>
    <p:extLst>
      <p:ext uri="{BB962C8B-B14F-4D97-AF65-F5344CB8AC3E}">
        <p14:creationId xmlns:p14="http://schemas.microsoft.com/office/powerpoint/2010/main" val="31801452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4"/>
          <p:cNvSpPr>
            <a:spLocks noGrp="1" noChangeArrowheads="1"/>
          </p:cNvSpPr>
          <p:nvPr>
            <p:ph type="title"/>
          </p:nvPr>
        </p:nvSpPr>
        <p:spPr>
          <a:xfrm>
            <a:off x="457200" y="2857500"/>
            <a:ext cx="8229600" cy="11430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90424" tIns="44418" rIns="90424" bIns="44418" anchor="ctr"/>
          <a:lstStyle/>
          <a:p>
            <a:pPr>
              <a:defRPr/>
            </a:pPr>
            <a:r>
              <a:rPr lang="en-GB" altLang="en-US" sz="5400" b="1" i="1" dirty="0">
                <a:solidFill>
                  <a:srgbClr val="002060"/>
                </a:solidFill>
                <a:ea typeface="Calibri" pitchFamily="34" charset="0"/>
              </a:rPr>
              <a:t>Thank you!</a:t>
            </a:r>
          </a:p>
        </p:txBody>
      </p:sp>
      <p:sp>
        <p:nvSpPr>
          <p:cNvPr id="3" name="Content Placeholder 2">
            <a:extLst>
              <a:ext uri="{FF2B5EF4-FFF2-40B4-BE49-F238E27FC236}">
                <a16:creationId xmlns:a16="http://schemas.microsoft.com/office/drawing/2014/main" id="{7D0FFAE4-9EFF-4700-BA20-9BA93D9FF85F}"/>
              </a:ext>
            </a:extLst>
          </p:cNvPr>
          <p:cNvSpPr>
            <a:spLocks noGrp="1"/>
          </p:cNvSpPr>
          <p:nvPr>
            <p:ph idx="1"/>
          </p:nvPr>
        </p:nvSpPr>
        <p:spPr/>
        <p:txBody>
          <a:bodyPr/>
          <a:lstStyle/>
          <a:p>
            <a:endParaRPr lang="en-US" dirty="0"/>
          </a:p>
        </p:txBody>
      </p:sp>
    </p:spTree>
    <p:extLst>
      <p:ext uri="{BB962C8B-B14F-4D97-AF65-F5344CB8AC3E}">
        <p14:creationId xmlns:p14="http://schemas.microsoft.com/office/powerpoint/2010/main" val="80240389"/>
      </p:ext>
    </p:extLst>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fr-FR" sz="3600" b="1" dirty="0">
                <a:solidFill>
                  <a:srgbClr val="002060"/>
                </a:solidFill>
              </a:rPr>
              <a:t>Learning objectives</a:t>
            </a:r>
            <a:endParaRPr lang="en-GB" sz="3600" b="1" dirty="0">
              <a:solidFill>
                <a:srgbClr val="002060"/>
              </a:solidFill>
            </a:endParaRPr>
          </a:p>
        </p:txBody>
      </p:sp>
      <p:sp>
        <p:nvSpPr>
          <p:cNvPr id="9219" name="Content Placeholder 2"/>
          <p:cNvSpPr>
            <a:spLocks noGrp="1"/>
          </p:cNvSpPr>
          <p:nvPr>
            <p:ph idx="1"/>
          </p:nvPr>
        </p:nvSpPr>
        <p:spPr/>
        <p:txBody>
          <a:bodyPr>
            <a:normAutofit/>
          </a:bodyPr>
          <a:lstStyle/>
          <a:p>
            <a:pPr marL="0" indent="0">
              <a:spcBef>
                <a:spcPct val="0"/>
              </a:spcBef>
              <a:spcAft>
                <a:spcPts val="1200"/>
              </a:spcAft>
              <a:buNone/>
            </a:pPr>
            <a:r>
              <a:rPr lang="fr-FR" sz="2400" dirty="0">
                <a:solidFill>
                  <a:schemeClr val="tx2">
                    <a:lumMod val="50000"/>
                  </a:schemeClr>
                </a:solidFill>
              </a:rPr>
              <a:t>At the end of the session, participants </a:t>
            </a:r>
            <a:r>
              <a:rPr lang="fr-FR" sz="2400" dirty="0" err="1">
                <a:solidFill>
                  <a:schemeClr val="tx2">
                    <a:lumMod val="50000"/>
                  </a:schemeClr>
                </a:solidFill>
              </a:rPr>
              <a:t>should</a:t>
            </a:r>
            <a:r>
              <a:rPr lang="fr-FR" sz="2400" dirty="0">
                <a:solidFill>
                  <a:schemeClr val="tx2">
                    <a:lumMod val="50000"/>
                  </a:schemeClr>
                </a:solidFill>
              </a:rPr>
              <a:t> </a:t>
            </a:r>
            <a:r>
              <a:rPr lang="fr-FR" sz="2400" dirty="0" err="1">
                <a:solidFill>
                  <a:schemeClr val="tx2">
                    <a:lumMod val="50000"/>
                  </a:schemeClr>
                </a:solidFill>
              </a:rPr>
              <a:t>be</a:t>
            </a:r>
            <a:r>
              <a:rPr lang="fr-FR" sz="2400" dirty="0">
                <a:solidFill>
                  <a:schemeClr val="tx2">
                    <a:lumMod val="50000"/>
                  </a:schemeClr>
                </a:solidFill>
              </a:rPr>
              <a:t> able to:</a:t>
            </a:r>
          </a:p>
          <a:p>
            <a:pPr>
              <a:spcBef>
                <a:spcPct val="0"/>
              </a:spcBef>
              <a:spcAft>
                <a:spcPts val="1200"/>
              </a:spcAft>
              <a:buFont typeface="Arial" panose="020B0604020202020204" pitchFamily="34" charset="0"/>
              <a:buChar char="•"/>
            </a:pPr>
            <a:r>
              <a:rPr lang="en-US" sz="2400" dirty="0">
                <a:solidFill>
                  <a:schemeClr val="tx2">
                    <a:lumMod val="50000"/>
                  </a:schemeClr>
                </a:solidFill>
              </a:rPr>
              <a:t>Identify key health and safety hazards associated with the concerned activity.</a:t>
            </a:r>
          </a:p>
          <a:p>
            <a:pPr>
              <a:spcBef>
                <a:spcPct val="0"/>
              </a:spcBef>
              <a:spcAft>
                <a:spcPts val="1200"/>
              </a:spcAft>
              <a:buFont typeface="Arial" panose="020B0604020202020204" pitchFamily="34" charset="0"/>
              <a:buChar char="•"/>
            </a:pPr>
            <a:r>
              <a:rPr lang="en-GB" sz="2400" dirty="0">
                <a:solidFill>
                  <a:schemeClr val="tx2">
                    <a:lumMod val="50000"/>
                  </a:schemeClr>
                </a:solidFill>
              </a:rPr>
              <a:t>Explain manners in which exposure to human beings can occur in the concerned situation. </a:t>
            </a:r>
            <a:endParaRPr lang="en-US" sz="2400" dirty="0">
              <a:solidFill>
                <a:schemeClr val="tx2">
                  <a:lumMod val="50000"/>
                </a:schemeClr>
              </a:solidFill>
            </a:endParaRPr>
          </a:p>
          <a:p>
            <a:pPr>
              <a:spcBef>
                <a:spcPct val="0"/>
              </a:spcBef>
              <a:spcAft>
                <a:spcPts val="1200"/>
              </a:spcAft>
              <a:buFont typeface="Arial" panose="020B0604020202020204" pitchFamily="34" charset="0"/>
              <a:buChar char="•"/>
            </a:pPr>
            <a:r>
              <a:rPr lang="en-US" sz="2400" dirty="0">
                <a:solidFill>
                  <a:schemeClr val="tx2">
                    <a:lumMod val="50000"/>
                  </a:schemeClr>
                </a:solidFill>
              </a:rPr>
              <a:t>Enumerate key actions/controls required to prevent or manage hazards and risks.</a:t>
            </a:r>
          </a:p>
        </p:txBody>
      </p:sp>
    </p:spTree>
    <p:extLst>
      <p:ext uri="{BB962C8B-B14F-4D97-AF65-F5344CB8AC3E}">
        <p14:creationId xmlns:p14="http://schemas.microsoft.com/office/powerpoint/2010/main" val="36058662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4"/>
          <p:cNvSpPr>
            <a:spLocks noGrp="1" noChangeArrowheads="1"/>
          </p:cNvSpPr>
          <p:nvPr>
            <p:ph type="title"/>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90424" tIns="44418" rIns="90424" bIns="44418" anchor="ctr"/>
          <a:lstStyle/>
          <a:p>
            <a:pPr>
              <a:defRPr/>
            </a:pPr>
            <a:r>
              <a:rPr lang="fr-FR" altLang="en-US" sz="3600" b="1" dirty="0">
                <a:solidFill>
                  <a:srgbClr val="002060"/>
                </a:solidFill>
                <a:latin typeface="+mn-lt"/>
                <a:ea typeface="Calibri" pitchFamily="34" charset="0"/>
              </a:rPr>
              <a:t>3.Instructions</a:t>
            </a:r>
            <a:endParaRPr lang="en-GB" altLang="en-US" sz="3600" b="1" dirty="0">
              <a:solidFill>
                <a:srgbClr val="002060"/>
              </a:solidFill>
              <a:latin typeface="+mn-lt"/>
              <a:ea typeface="Calibri" pitchFamily="34" charset="0"/>
            </a:endParaRPr>
          </a:p>
        </p:txBody>
      </p:sp>
      <p:sp>
        <p:nvSpPr>
          <p:cNvPr id="11266" name="Rectangle 3"/>
          <p:cNvSpPr>
            <a:spLocks noGrp="1" noChangeArrowheads="1"/>
          </p:cNvSpPr>
          <p:nvPr>
            <p:ph idx="1"/>
          </p:nvPr>
        </p:nvSpPr>
        <p:spPr/>
        <p:txBody>
          <a:bodyPr lIns="91376" tIns="45688" rIns="91376" bIns="45688"/>
          <a:lstStyle/>
          <a:p>
            <a:pPr algn="just">
              <a:spcBef>
                <a:spcPts val="600"/>
              </a:spcBef>
            </a:pPr>
            <a:r>
              <a:rPr lang="en-US" altLang="en-US" sz="2800" dirty="0">
                <a:solidFill>
                  <a:srgbClr val="002060"/>
                </a:solidFill>
                <a:cs typeface="Calibri" pitchFamily="34" charset="0"/>
              </a:rPr>
              <a:t>Participants will work in groups.</a:t>
            </a:r>
          </a:p>
          <a:p>
            <a:pPr algn="just">
              <a:spcBef>
                <a:spcPts val="600"/>
              </a:spcBef>
            </a:pPr>
            <a:r>
              <a:rPr lang="en-US" altLang="en-US" sz="2800" dirty="0">
                <a:solidFill>
                  <a:srgbClr val="002060"/>
                </a:solidFill>
                <a:cs typeface="Calibri" pitchFamily="34" charset="0"/>
              </a:rPr>
              <a:t>Each group will discuss and address 1 scenario (15’).</a:t>
            </a:r>
          </a:p>
          <a:p>
            <a:pPr algn="just">
              <a:spcBef>
                <a:spcPts val="600"/>
              </a:spcBef>
            </a:pPr>
            <a:r>
              <a:rPr lang="en-US" altLang="en-US" sz="2800" dirty="0">
                <a:solidFill>
                  <a:srgbClr val="002060"/>
                </a:solidFill>
                <a:cs typeface="Calibri" pitchFamily="34" charset="0"/>
              </a:rPr>
              <a:t>Each group will present answers in the appropriate format depending on the questions asked (5’/group).</a:t>
            </a:r>
          </a:p>
          <a:p>
            <a:pPr algn="just">
              <a:spcBef>
                <a:spcPts val="600"/>
              </a:spcBef>
            </a:pPr>
            <a:r>
              <a:rPr lang="en-US" altLang="en-US" sz="2800" dirty="0">
                <a:solidFill>
                  <a:srgbClr val="002060"/>
                </a:solidFill>
                <a:cs typeface="Calibri" pitchFamily="34" charset="0"/>
              </a:rPr>
              <a:t>Facilitator will wrap up (5’).</a:t>
            </a:r>
          </a:p>
        </p:txBody>
      </p:sp>
    </p:spTree>
    <p:extLst>
      <p:ext uri="{BB962C8B-B14F-4D97-AF65-F5344CB8AC3E}">
        <p14:creationId xmlns:p14="http://schemas.microsoft.com/office/powerpoint/2010/main" val="3854183344"/>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266">
                                            <p:txEl>
                                              <p:pRg st="0" end="0"/>
                                            </p:txEl>
                                          </p:spTgt>
                                        </p:tgtEl>
                                        <p:attrNameLst>
                                          <p:attrName>style.visibility</p:attrName>
                                        </p:attrNameLst>
                                      </p:cBhvr>
                                      <p:to>
                                        <p:strVal val="visible"/>
                                      </p:to>
                                    </p:set>
                                    <p:animEffect transition="in" filter="dissolve">
                                      <p:cBhvr>
                                        <p:cTn id="7" dur="500"/>
                                        <p:tgtEl>
                                          <p:spTgt spid="1126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1266">
                                            <p:txEl>
                                              <p:pRg st="1" end="1"/>
                                            </p:txEl>
                                          </p:spTgt>
                                        </p:tgtEl>
                                        <p:attrNameLst>
                                          <p:attrName>style.visibility</p:attrName>
                                        </p:attrNameLst>
                                      </p:cBhvr>
                                      <p:to>
                                        <p:strVal val="visible"/>
                                      </p:to>
                                    </p:set>
                                    <p:animEffect transition="in" filter="dissolve">
                                      <p:cBhvr>
                                        <p:cTn id="12" dur="500"/>
                                        <p:tgtEl>
                                          <p:spTgt spid="1126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1266">
                                            <p:txEl>
                                              <p:pRg st="2" end="2"/>
                                            </p:txEl>
                                          </p:spTgt>
                                        </p:tgtEl>
                                        <p:attrNameLst>
                                          <p:attrName>style.visibility</p:attrName>
                                        </p:attrNameLst>
                                      </p:cBhvr>
                                      <p:to>
                                        <p:strVal val="visible"/>
                                      </p:to>
                                    </p:set>
                                    <p:animEffect transition="in" filter="dissolve">
                                      <p:cBhvr>
                                        <p:cTn id="17" dur="500"/>
                                        <p:tgtEl>
                                          <p:spTgt spid="1126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1266">
                                            <p:txEl>
                                              <p:pRg st="3" end="3"/>
                                            </p:txEl>
                                          </p:spTgt>
                                        </p:tgtEl>
                                        <p:attrNameLst>
                                          <p:attrName>style.visibility</p:attrName>
                                        </p:attrNameLst>
                                      </p:cBhvr>
                                      <p:to>
                                        <p:strVal val="visible"/>
                                      </p:to>
                                    </p:set>
                                    <p:animEffect transition="in" filter="dissolve">
                                      <p:cBhvr>
                                        <p:cTn id="22" dur="500"/>
                                        <p:tgtEl>
                                          <p:spTgt spid="1126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z="3600" b="1" dirty="0">
                <a:solidFill>
                  <a:srgbClr val="002060"/>
                </a:solidFill>
              </a:rPr>
              <a:t>Scenario No. 1</a:t>
            </a:r>
            <a:endParaRPr lang="en-US" sz="3600" dirty="0"/>
          </a:p>
        </p:txBody>
      </p:sp>
      <p:sp>
        <p:nvSpPr>
          <p:cNvPr id="3" name="Content Placeholder 2"/>
          <p:cNvSpPr>
            <a:spLocks noGrp="1"/>
          </p:cNvSpPr>
          <p:nvPr>
            <p:ph idx="1"/>
          </p:nvPr>
        </p:nvSpPr>
        <p:spPr/>
        <p:txBody>
          <a:bodyPr>
            <a:normAutofit/>
          </a:bodyPr>
          <a:lstStyle/>
          <a:p>
            <a:pPr marL="0" lvl="0" indent="0">
              <a:buNone/>
            </a:pPr>
            <a:r>
              <a:rPr lang="en-GB" sz="2800" b="1" dirty="0">
                <a:solidFill>
                  <a:srgbClr val="0070C0"/>
                </a:solidFill>
              </a:rPr>
              <a:t>“Handling and managing suspect case of communicable disease at the airport”</a:t>
            </a:r>
            <a:endParaRPr lang="en-US" sz="2800" b="1" dirty="0">
              <a:solidFill>
                <a:srgbClr val="0070C0"/>
              </a:solidFill>
            </a:endParaRPr>
          </a:p>
          <a:p>
            <a:pPr marL="0" indent="0">
              <a:buNone/>
            </a:pPr>
            <a:endParaRPr lang="en-GB" sz="2800" dirty="0">
              <a:solidFill>
                <a:schemeClr val="tx2">
                  <a:lumMod val="50000"/>
                </a:schemeClr>
              </a:solidFill>
            </a:endParaRPr>
          </a:p>
          <a:p>
            <a:pPr marL="0" indent="0">
              <a:buNone/>
            </a:pPr>
            <a:r>
              <a:rPr lang="en-GB" sz="2800" dirty="0">
                <a:solidFill>
                  <a:schemeClr val="tx2">
                    <a:lumMod val="50000"/>
                  </a:schemeClr>
                </a:solidFill>
              </a:rPr>
              <a:t>A 24 years old man has arrived by a flight from country X with fever, coughing, body ache etc. The case is suspected to be suffering from some acute disease. There is an outbreak of Influenza currently occurring in the country X. </a:t>
            </a:r>
            <a:endParaRPr lang="en-US" sz="2800" dirty="0">
              <a:solidFill>
                <a:schemeClr val="tx2">
                  <a:lumMod val="50000"/>
                </a:schemeClr>
              </a:solidFill>
            </a:endParaRPr>
          </a:p>
        </p:txBody>
      </p:sp>
    </p:spTree>
    <p:extLst>
      <p:ext uri="{BB962C8B-B14F-4D97-AF65-F5344CB8AC3E}">
        <p14:creationId xmlns:p14="http://schemas.microsoft.com/office/powerpoint/2010/main" val="3113417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4"/>
          <p:cNvSpPr>
            <a:spLocks noGrp="1" noChangeArrowheads="1"/>
          </p:cNvSpPr>
          <p:nvPr>
            <p:ph type="title"/>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90424" tIns="44418" rIns="90424" bIns="44418" anchor="ctr"/>
          <a:lstStyle/>
          <a:p>
            <a:pPr>
              <a:defRPr/>
            </a:pPr>
            <a:r>
              <a:rPr lang="fr-FR" altLang="en-US" sz="3600" b="1" dirty="0">
                <a:solidFill>
                  <a:srgbClr val="002060"/>
                </a:solidFill>
                <a:ea typeface="Calibri" pitchFamily="34" charset="0"/>
              </a:rPr>
              <a:t>Questions</a:t>
            </a:r>
            <a:endParaRPr lang="en-GB" altLang="en-US" sz="3600" b="1" dirty="0">
              <a:solidFill>
                <a:srgbClr val="002060"/>
              </a:solidFill>
              <a:ea typeface="Calibri" pitchFamily="34" charset="0"/>
            </a:endParaRPr>
          </a:p>
        </p:txBody>
      </p:sp>
      <p:sp>
        <p:nvSpPr>
          <p:cNvPr id="11266" name="Rectangle 3"/>
          <p:cNvSpPr>
            <a:spLocks noGrp="1" noChangeArrowheads="1"/>
          </p:cNvSpPr>
          <p:nvPr>
            <p:ph idx="1"/>
          </p:nvPr>
        </p:nvSpPr>
        <p:spPr>
          <a:xfrm>
            <a:off x="381000" y="1600200"/>
            <a:ext cx="8305800" cy="4525963"/>
          </a:xfrm>
        </p:spPr>
        <p:txBody>
          <a:bodyPr lIns="91376" tIns="45688" rIns="91376" bIns="45688">
            <a:normAutofit/>
          </a:bodyPr>
          <a:lstStyle/>
          <a:p>
            <a:pPr marL="457200" indent="-457200" algn="just">
              <a:spcBef>
                <a:spcPts val="600"/>
              </a:spcBef>
              <a:buFont typeface="+mj-lt"/>
              <a:buAutoNum type="arabicPeriod"/>
            </a:pPr>
            <a:r>
              <a:rPr lang="en-US" sz="2000" dirty="0">
                <a:solidFill>
                  <a:srgbClr val="002060"/>
                </a:solidFill>
              </a:rPr>
              <a:t>What are the </a:t>
            </a:r>
            <a:r>
              <a:rPr lang="en-US" sz="2000" dirty="0">
                <a:solidFill>
                  <a:schemeClr val="tx2">
                    <a:lumMod val="50000"/>
                  </a:schemeClr>
                </a:solidFill>
              </a:rPr>
              <a:t>probable</a:t>
            </a:r>
            <a:r>
              <a:rPr lang="en-US" sz="2000" dirty="0">
                <a:solidFill>
                  <a:srgbClr val="002060"/>
                </a:solidFill>
              </a:rPr>
              <a:t> </a:t>
            </a:r>
            <a:r>
              <a:rPr lang="en-US" sz="2000" dirty="0"/>
              <a:t>diseases</a:t>
            </a:r>
            <a:r>
              <a:rPr lang="en-US" sz="2000" dirty="0">
                <a:solidFill>
                  <a:srgbClr val="002060"/>
                </a:solidFill>
              </a:rPr>
              <a:t> from which this person could be suffering ?</a:t>
            </a:r>
          </a:p>
          <a:p>
            <a:pPr marL="457200" indent="-457200" algn="just">
              <a:spcBef>
                <a:spcPts val="600"/>
              </a:spcBef>
              <a:buFont typeface="+mj-lt"/>
              <a:buAutoNum type="arabicPeriod"/>
            </a:pPr>
            <a:r>
              <a:rPr lang="en-US" sz="2000" dirty="0">
                <a:solidFill>
                  <a:srgbClr val="002060"/>
                </a:solidFill>
              </a:rPr>
              <a:t>What is / are the key hazard(s) associated with this person ?</a:t>
            </a:r>
          </a:p>
          <a:p>
            <a:pPr marL="457200" indent="-457200" algn="just">
              <a:spcBef>
                <a:spcPts val="600"/>
              </a:spcBef>
              <a:buFont typeface="+mj-lt"/>
              <a:buAutoNum type="arabicPeriod"/>
            </a:pPr>
            <a:r>
              <a:rPr lang="en-US" sz="2000" dirty="0">
                <a:solidFill>
                  <a:srgbClr val="002060"/>
                </a:solidFill>
              </a:rPr>
              <a:t>List the possible ways in which the disease agent can pass from the person to the personnel at the airport and who can be affected ? </a:t>
            </a:r>
          </a:p>
          <a:p>
            <a:pPr marL="457200" indent="-457200" algn="just">
              <a:spcBef>
                <a:spcPts val="600"/>
              </a:spcBef>
              <a:buFont typeface="+mj-lt"/>
              <a:buAutoNum type="arabicPeriod"/>
            </a:pPr>
            <a:r>
              <a:rPr lang="en-US" sz="2000" dirty="0">
                <a:solidFill>
                  <a:srgbClr val="002060"/>
                </a:solidFill>
              </a:rPr>
              <a:t>What measures in the environment i.e. reception area, care center etc. can be taken to prevent such spread  from person to the airport personnel?</a:t>
            </a:r>
          </a:p>
          <a:p>
            <a:pPr marL="457200" indent="-457200" algn="just">
              <a:spcBef>
                <a:spcPts val="600"/>
              </a:spcBef>
              <a:buFont typeface="+mj-lt"/>
              <a:buAutoNum type="arabicPeriod"/>
            </a:pPr>
            <a:r>
              <a:rPr lang="en-US" sz="2000" dirty="0">
                <a:solidFill>
                  <a:srgbClr val="002060"/>
                </a:solidFill>
              </a:rPr>
              <a:t>What precautions the airport personnel should take while handling this person at the airport to protect themselves ?</a:t>
            </a:r>
          </a:p>
          <a:p>
            <a:pPr marL="0" indent="0" algn="just">
              <a:spcBef>
                <a:spcPts val="600"/>
              </a:spcBef>
              <a:buNone/>
            </a:pPr>
            <a:endParaRPr lang="en-GB" sz="2000" dirty="0">
              <a:solidFill>
                <a:srgbClr val="002060"/>
              </a:solidFill>
            </a:endParaRPr>
          </a:p>
          <a:p>
            <a:pPr marL="0" indent="0" algn="just">
              <a:spcBef>
                <a:spcPts val="600"/>
              </a:spcBef>
              <a:buNone/>
            </a:pPr>
            <a:endParaRPr lang="en-GB" altLang="en-US" sz="2800" dirty="0">
              <a:cs typeface="Calibri" pitchFamily="34" charset="0"/>
            </a:endParaRPr>
          </a:p>
        </p:txBody>
      </p:sp>
    </p:spTree>
    <p:extLst>
      <p:ext uri="{BB962C8B-B14F-4D97-AF65-F5344CB8AC3E}">
        <p14:creationId xmlns:p14="http://schemas.microsoft.com/office/powerpoint/2010/main" val="1067234755"/>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266">
                                            <p:txEl>
                                              <p:pRg st="0" end="0"/>
                                            </p:txEl>
                                          </p:spTgt>
                                        </p:tgtEl>
                                        <p:attrNameLst>
                                          <p:attrName>style.visibility</p:attrName>
                                        </p:attrNameLst>
                                      </p:cBhvr>
                                      <p:to>
                                        <p:strVal val="visible"/>
                                      </p:to>
                                    </p:set>
                                    <p:animEffect transition="in" filter="dissolve">
                                      <p:cBhvr>
                                        <p:cTn id="7" dur="500"/>
                                        <p:tgtEl>
                                          <p:spTgt spid="1126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1266">
                                            <p:txEl>
                                              <p:pRg st="1" end="1"/>
                                            </p:txEl>
                                          </p:spTgt>
                                        </p:tgtEl>
                                        <p:attrNameLst>
                                          <p:attrName>style.visibility</p:attrName>
                                        </p:attrNameLst>
                                      </p:cBhvr>
                                      <p:to>
                                        <p:strVal val="visible"/>
                                      </p:to>
                                    </p:set>
                                    <p:animEffect transition="in" filter="dissolve">
                                      <p:cBhvr>
                                        <p:cTn id="12" dur="500"/>
                                        <p:tgtEl>
                                          <p:spTgt spid="1126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1266">
                                            <p:txEl>
                                              <p:pRg st="2" end="2"/>
                                            </p:txEl>
                                          </p:spTgt>
                                        </p:tgtEl>
                                        <p:attrNameLst>
                                          <p:attrName>style.visibility</p:attrName>
                                        </p:attrNameLst>
                                      </p:cBhvr>
                                      <p:to>
                                        <p:strVal val="visible"/>
                                      </p:to>
                                    </p:set>
                                    <p:animEffect transition="in" filter="dissolve">
                                      <p:cBhvr>
                                        <p:cTn id="17" dur="500"/>
                                        <p:tgtEl>
                                          <p:spTgt spid="1126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1266">
                                            <p:txEl>
                                              <p:pRg st="3" end="3"/>
                                            </p:txEl>
                                          </p:spTgt>
                                        </p:tgtEl>
                                        <p:attrNameLst>
                                          <p:attrName>style.visibility</p:attrName>
                                        </p:attrNameLst>
                                      </p:cBhvr>
                                      <p:to>
                                        <p:strVal val="visible"/>
                                      </p:to>
                                    </p:set>
                                    <p:animEffect transition="in" filter="dissolve">
                                      <p:cBhvr>
                                        <p:cTn id="22" dur="500"/>
                                        <p:tgtEl>
                                          <p:spTgt spid="1126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1266">
                                            <p:txEl>
                                              <p:pRg st="4" end="4"/>
                                            </p:txEl>
                                          </p:spTgt>
                                        </p:tgtEl>
                                        <p:attrNameLst>
                                          <p:attrName>style.visibility</p:attrName>
                                        </p:attrNameLst>
                                      </p:cBhvr>
                                      <p:to>
                                        <p:strVal val="visible"/>
                                      </p:to>
                                    </p:set>
                                    <p:animEffect transition="in" filter="dissolve">
                                      <p:cBhvr>
                                        <p:cTn id="27" dur="500"/>
                                        <p:tgtEl>
                                          <p:spTgt spid="1126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z="3600" b="1" dirty="0">
                <a:solidFill>
                  <a:srgbClr val="002060"/>
                </a:solidFill>
              </a:rPr>
              <a:t>Scenario No. 2</a:t>
            </a:r>
            <a:endParaRPr lang="en-US" sz="3600" dirty="0"/>
          </a:p>
        </p:txBody>
      </p:sp>
      <p:sp>
        <p:nvSpPr>
          <p:cNvPr id="3" name="Content Placeholder 2"/>
          <p:cNvSpPr>
            <a:spLocks noGrp="1"/>
          </p:cNvSpPr>
          <p:nvPr>
            <p:ph idx="1"/>
          </p:nvPr>
        </p:nvSpPr>
        <p:spPr/>
        <p:txBody>
          <a:bodyPr>
            <a:normAutofit lnSpcReduction="10000"/>
          </a:bodyPr>
          <a:lstStyle/>
          <a:p>
            <a:pPr marL="0" indent="0">
              <a:buNone/>
            </a:pPr>
            <a:r>
              <a:rPr lang="en-GB" sz="2400" b="1" dirty="0">
                <a:solidFill>
                  <a:srgbClr val="0070C0"/>
                </a:solidFill>
              </a:rPr>
              <a:t>“Handling and transportation of suspected case of communicable disease during land transportation by vehicle etc.”</a:t>
            </a:r>
            <a:endParaRPr lang="en-US" sz="2400" b="1" dirty="0">
              <a:solidFill>
                <a:srgbClr val="0070C0"/>
              </a:solidFill>
            </a:endParaRPr>
          </a:p>
          <a:p>
            <a:pPr marL="0" indent="0">
              <a:buNone/>
            </a:pPr>
            <a:endParaRPr lang="en-GB" sz="2400" dirty="0">
              <a:solidFill>
                <a:schemeClr val="tx2">
                  <a:lumMod val="50000"/>
                </a:schemeClr>
              </a:solidFill>
            </a:endParaRPr>
          </a:p>
          <a:p>
            <a:pPr marL="0" indent="0">
              <a:buNone/>
            </a:pPr>
            <a:r>
              <a:rPr lang="en-GB" sz="2400" dirty="0">
                <a:solidFill>
                  <a:schemeClr val="tx2">
                    <a:lumMod val="50000"/>
                  </a:schemeClr>
                </a:solidFill>
              </a:rPr>
              <a:t>A 12 years old boy has arrived in city A by a bus from another city B, 250 km away where there are news of a disease outbreak  ongoing in that city. The boy appears sick with high fever, redness in eyes,  body ache etc. The boy needs to be transferred from bus stand to the local municipal hospital by local transport. Mr X and Mr Y, two health workers from the hospital are ordered to bring the boy to the hospital in the ambulance. </a:t>
            </a:r>
            <a:endParaRPr lang="en-US" sz="2400" dirty="0">
              <a:solidFill>
                <a:schemeClr val="tx2">
                  <a:lumMod val="50000"/>
                </a:schemeClr>
              </a:solidFill>
            </a:endParaRPr>
          </a:p>
        </p:txBody>
      </p:sp>
    </p:spTree>
    <p:extLst>
      <p:ext uri="{BB962C8B-B14F-4D97-AF65-F5344CB8AC3E}">
        <p14:creationId xmlns:p14="http://schemas.microsoft.com/office/powerpoint/2010/main" val="15179234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4"/>
          <p:cNvSpPr>
            <a:spLocks noGrp="1" noChangeArrowheads="1"/>
          </p:cNvSpPr>
          <p:nvPr>
            <p:ph type="title"/>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90424" tIns="44418" rIns="90424" bIns="44418" anchor="ctr"/>
          <a:lstStyle/>
          <a:p>
            <a:pPr>
              <a:defRPr/>
            </a:pPr>
            <a:r>
              <a:rPr lang="fr-FR" altLang="en-US" sz="3600" b="1" dirty="0">
                <a:solidFill>
                  <a:srgbClr val="002060"/>
                </a:solidFill>
                <a:ea typeface="Calibri" pitchFamily="34" charset="0"/>
              </a:rPr>
              <a:t>Questions</a:t>
            </a:r>
            <a:endParaRPr lang="en-GB" altLang="en-US" sz="3600" b="1" dirty="0">
              <a:solidFill>
                <a:srgbClr val="002060"/>
              </a:solidFill>
              <a:ea typeface="Calibri" pitchFamily="34" charset="0"/>
            </a:endParaRPr>
          </a:p>
        </p:txBody>
      </p:sp>
      <p:sp>
        <p:nvSpPr>
          <p:cNvPr id="11266" name="Rectangle 3"/>
          <p:cNvSpPr>
            <a:spLocks noGrp="1" noChangeArrowheads="1"/>
          </p:cNvSpPr>
          <p:nvPr>
            <p:ph idx="1"/>
          </p:nvPr>
        </p:nvSpPr>
        <p:spPr/>
        <p:txBody>
          <a:bodyPr lIns="91376" tIns="45688" rIns="91376" bIns="45688">
            <a:normAutofit/>
          </a:bodyPr>
          <a:lstStyle/>
          <a:p>
            <a:pPr marL="457200" indent="-457200" algn="just">
              <a:spcBef>
                <a:spcPts val="600"/>
              </a:spcBef>
              <a:buFont typeface="+mj-lt"/>
              <a:buAutoNum type="arabicPeriod"/>
            </a:pPr>
            <a:r>
              <a:rPr lang="en-US" sz="2000" dirty="0">
                <a:solidFill>
                  <a:schemeClr val="tx2"/>
                </a:solidFill>
              </a:rPr>
              <a:t>What are the probable diseases from which this boy could be suffering ?</a:t>
            </a:r>
          </a:p>
          <a:p>
            <a:pPr marL="457200" indent="-457200" algn="just">
              <a:spcBef>
                <a:spcPts val="600"/>
              </a:spcBef>
              <a:buFont typeface="+mj-lt"/>
              <a:buAutoNum type="arabicPeriod"/>
            </a:pPr>
            <a:r>
              <a:rPr lang="en-US" sz="2000" dirty="0">
                <a:solidFill>
                  <a:schemeClr val="tx2"/>
                </a:solidFill>
              </a:rPr>
              <a:t>What is / are the key hazard(s) associated ?</a:t>
            </a:r>
          </a:p>
          <a:p>
            <a:pPr marL="457200" indent="-457200" algn="just">
              <a:spcBef>
                <a:spcPts val="600"/>
              </a:spcBef>
              <a:buFont typeface="+mj-lt"/>
              <a:buAutoNum type="arabicPeriod"/>
            </a:pPr>
            <a:r>
              <a:rPr lang="en-US" sz="2000" dirty="0">
                <a:solidFill>
                  <a:schemeClr val="tx2"/>
                </a:solidFill>
              </a:rPr>
              <a:t>List the possible ways in which the disease agent can pass from the boy to the health personnel attending to him at the bus terminal, transporting to the hospital and who else can be affected ? </a:t>
            </a:r>
          </a:p>
          <a:p>
            <a:pPr marL="457200" indent="-457200" algn="just">
              <a:spcBef>
                <a:spcPts val="600"/>
              </a:spcBef>
              <a:buFont typeface="+mj-lt"/>
              <a:buAutoNum type="arabicPeriod"/>
            </a:pPr>
            <a:r>
              <a:rPr lang="en-US" sz="2000" dirty="0">
                <a:solidFill>
                  <a:schemeClr val="tx2"/>
                </a:solidFill>
              </a:rPr>
              <a:t>What measures in the transport environment i.e. ambulance as well as at emergency center in the hospital can be taken to prevent such spread  from this boy to other personnel?</a:t>
            </a:r>
          </a:p>
          <a:p>
            <a:pPr marL="457200" indent="-457200" algn="just">
              <a:spcBef>
                <a:spcPts val="600"/>
              </a:spcBef>
              <a:buFont typeface="+mj-lt"/>
              <a:buAutoNum type="arabicPeriod"/>
            </a:pPr>
            <a:r>
              <a:rPr lang="en-US" sz="2000" dirty="0">
                <a:solidFill>
                  <a:schemeClr val="tx2"/>
                </a:solidFill>
              </a:rPr>
              <a:t>What personal precautions the health personnel should take while handling this boy at the bus terminal and at hospital emergency to protect themselves ?</a:t>
            </a:r>
          </a:p>
          <a:p>
            <a:pPr marL="0" indent="0" algn="just">
              <a:spcBef>
                <a:spcPts val="600"/>
              </a:spcBef>
              <a:buNone/>
            </a:pPr>
            <a:endParaRPr lang="en-GB" sz="2000" dirty="0">
              <a:solidFill>
                <a:schemeClr val="tx2"/>
              </a:solidFill>
            </a:endParaRPr>
          </a:p>
          <a:p>
            <a:pPr marL="0" indent="0" algn="just">
              <a:spcBef>
                <a:spcPts val="600"/>
              </a:spcBef>
              <a:buNone/>
            </a:pPr>
            <a:endParaRPr lang="en-GB" altLang="en-US" sz="2800" dirty="0">
              <a:solidFill>
                <a:schemeClr val="tx2"/>
              </a:solidFill>
              <a:cs typeface="Calibri" pitchFamily="34" charset="0"/>
            </a:endParaRPr>
          </a:p>
        </p:txBody>
      </p:sp>
    </p:spTree>
    <p:extLst>
      <p:ext uri="{BB962C8B-B14F-4D97-AF65-F5344CB8AC3E}">
        <p14:creationId xmlns:p14="http://schemas.microsoft.com/office/powerpoint/2010/main" val="380146155"/>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266">
                                            <p:txEl>
                                              <p:pRg st="0" end="0"/>
                                            </p:txEl>
                                          </p:spTgt>
                                        </p:tgtEl>
                                        <p:attrNameLst>
                                          <p:attrName>style.visibility</p:attrName>
                                        </p:attrNameLst>
                                      </p:cBhvr>
                                      <p:to>
                                        <p:strVal val="visible"/>
                                      </p:to>
                                    </p:set>
                                    <p:animEffect transition="in" filter="dissolve">
                                      <p:cBhvr>
                                        <p:cTn id="7" dur="500"/>
                                        <p:tgtEl>
                                          <p:spTgt spid="1126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1266">
                                            <p:txEl>
                                              <p:pRg st="1" end="1"/>
                                            </p:txEl>
                                          </p:spTgt>
                                        </p:tgtEl>
                                        <p:attrNameLst>
                                          <p:attrName>style.visibility</p:attrName>
                                        </p:attrNameLst>
                                      </p:cBhvr>
                                      <p:to>
                                        <p:strVal val="visible"/>
                                      </p:to>
                                    </p:set>
                                    <p:animEffect transition="in" filter="dissolve">
                                      <p:cBhvr>
                                        <p:cTn id="12" dur="500"/>
                                        <p:tgtEl>
                                          <p:spTgt spid="1126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1266">
                                            <p:txEl>
                                              <p:pRg st="2" end="2"/>
                                            </p:txEl>
                                          </p:spTgt>
                                        </p:tgtEl>
                                        <p:attrNameLst>
                                          <p:attrName>style.visibility</p:attrName>
                                        </p:attrNameLst>
                                      </p:cBhvr>
                                      <p:to>
                                        <p:strVal val="visible"/>
                                      </p:to>
                                    </p:set>
                                    <p:animEffect transition="in" filter="dissolve">
                                      <p:cBhvr>
                                        <p:cTn id="17" dur="500"/>
                                        <p:tgtEl>
                                          <p:spTgt spid="1126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1266">
                                            <p:txEl>
                                              <p:pRg st="3" end="3"/>
                                            </p:txEl>
                                          </p:spTgt>
                                        </p:tgtEl>
                                        <p:attrNameLst>
                                          <p:attrName>style.visibility</p:attrName>
                                        </p:attrNameLst>
                                      </p:cBhvr>
                                      <p:to>
                                        <p:strVal val="visible"/>
                                      </p:to>
                                    </p:set>
                                    <p:animEffect transition="in" filter="dissolve">
                                      <p:cBhvr>
                                        <p:cTn id="22" dur="500"/>
                                        <p:tgtEl>
                                          <p:spTgt spid="1126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1266">
                                            <p:txEl>
                                              <p:pRg st="4" end="4"/>
                                            </p:txEl>
                                          </p:spTgt>
                                        </p:tgtEl>
                                        <p:attrNameLst>
                                          <p:attrName>style.visibility</p:attrName>
                                        </p:attrNameLst>
                                      </p:cBhvr>
                                      <p:to>
                                        <p:strVal val="visible"/>
                                      </p:to>
                                    </p:set>
                                    <p:animEffect transition="in" filter="dissolve">
                                      <p:cBhvr>
                                        <p:cTn id="27" dur="500"/>
                                        <p:tgtEl>
                                          <p:spTgt spid="1126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z="3600" b="1" dirty="0">
                <a:solidFill>
                  <a:srgbClr val="002060"/>
                </a:solidFill>
              </a:rPr>
              <a:t>Scenario No. 3</a:t>
            </a:r>
            <a:endParaRPr lang="en-US" sz="3600" dirty="0"/>
          </a:p>
        </p:txBody>
      </p:sp>
      <p:sp>
        <p:nvSpPr>
          <p:cNvPr id="3" name="Content Placeholder 2"/>
          <p:cNvSpPr>
            <a:spLocks noGrp="1"/>
          </p:cNvSpPr>
          <p:nvPr>
            <p:ph idx="1"/>
          </p:nvPr>
        </p:nvSpPr>
        <p:spPr/>
        <p:txBody>
          <a:bodyPr>
            <a:normAutofit/>
          </a:bodyPr>
          <a:lstStyle/>
          <a:p>
            <a:pPr marL="0" indent="0">
              <a:buNone/>
            </a:pPr>
            <a:r>
              <a:rPr lang="en-GB" sz="2800" b="1" dirty="0">
                <a:solidFill>
                  <a:srgbClr val="0070C0"/>
                </a:solidFill>
              </a:rPr>
              <a:t>“During case investigations among community in the field.”</a:t>
            </a:r>
          </a:p>
          <a:p>
            <a:pPr marL="0" indent="0">
              <a:buNone/>
            </a:pPr>
            <a:endParaRPr lang="en-GB" sz="2800" dirty="0">
              <a:solidFill>
                <a:schemeClr val="tx2">
                  <a:lumMod val="50000"/>
                </a:schemeClr>
              </a:solidFill>
            </a:endParaRPr>
          </a:p>
          <a:p>
            <a:pPr marL="0" indent="0">
              <a:buNone/>
            </a:pPr>
            <a:r>
              <a:rPr lang="en-GB" sz="2800" dirty="0">
                <a:solidFill>
                  <a:schemeClr val="tx2">
                    <a:lumMod val="50000"/>
                  </a:schemeClr>
                </a:solidFill>
              </a:rPr>
              <a:t>An outbreak of vomiting, loose motions and dehydration among children has occurred in a village 25 km from the district hospital. An epidemiologist and a social scientist are ordered to carry out case investigations among the community in the village. </a:t>
            </a:r>
            <a:endParaRPr lang="en-US" sz="2800" dirty="0">
              <a:solidFill>
                <a:schemeClr val="tx2">
                  <a:lumMod val="50000"/>
                </a:schemeClr>
              </a:solidFill>
            </a:endParaRPr>
          </a:p>
          <a:p>
            <a:pPr lvl="0"/>
            <a:endParaRPr lang="en-US" dirty="0"/>
          </a:p>
        </p:txBody>
      </p:sp>
    </p:spTree>
    <p:extLst>
      <p:ext uri="{BB962C8B-B14F-4D97-AF65-F5344CB8AC3E}">
        <p14:creationId xmlns:p14="http://schemas.microsoft.com/office/powerpoint/2010/main" val="15179234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4"/>
          <p:cNvSpPr>
            <a:spLocks noGrp="1" noChangeArrowheads="1"/>
          </p:cNvSpPr>
          <p:nvPr>
            <p:ph type="title"/>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90424" tIns="44418" rIns="90424" bIns="44418" anchor="ctr"/>
          <a:lstStyle/>
          <a:p>
            <a:pPr>
              <a:defRPr/>
            </a:pPr>
            <a:r>
              <a:rPr lang="fr-FR" altLang="en-US" sz="3600" b="1" dirty="0">
                <a:solidFill>
                  <a:srgbClr val="002060"/>
                </a:solidFill>
                <a:ea typeface="Calibri" pitchFamily="34" charset="0"/>
              </a:rPr>
              <a:t>Questions</a:t>
            </a:r>
            <a:endParaRPr lang="en-GB" altLang="en-US" sz="3600" b="1" dirty="0">
              <a:solidFill>
                <a:srgbClr val="002060"/>
              </a:solidFill>
              <a:ea typeface="Calibri" pitchFamily="34" charset="0"/>
            </a:endParaRPr>
          </a:p>
        </p:txBody>
      </p:sp>
      <p:sp>
        <p:nvSpPr>
          <p:cNvPr id="11266" name="Rectangle 3"/>
          <p:cNvSpPr>
            <a:spLocks noGrp="1" noChangeArrowheads="1"/>
          </p:cNvSpPr>
          <p:nvPr>
            <p:ph idx="1"/>
          </p:nvPr>
        </p:nvSpPr>
        <p:spPr/>
        <p:txBody>
          <a:bodyPr lIns="91376" tIns="45688" rIns="91376" bIns="45688">
            <a:normAutofit/>
          </a:bodyPr>
          <a:lstStyle/>
          <a:p>
            <a:pPr marL="457200" indent="-457200" algn="just">
              <a:spcBef>
                <a:spcPts val="600"/>
              </a:spcBef>
              <a:buFont typeface="+mj-lt"/>
              <a:buAutoNum type="arabicPeriod"/>
            </a:pPr>
            <a:r>
              <a:rPr lang="en-US" sz="2000" dirty="0">
                <a:solidFill>
                  <a:srgbClr val="002060"/>
                </a:solidFill>
              </a:rPr>
              <a:t>What are the probable diseases from which the children in the village could be suffering from ?</a:t>
            </a:r>
          </a:p>
          <a:p>
            <a:pPr marL="457200" indent="-457200" algn="just">
              <a:spcBef>
                <a:spcPts val="600"/>
              </a:spcBef>
              <a:buFont typeface="+mj-lt"/>
              <a:buAutoNum type="arabicPeriod"/>
            </a:pPr>
            <a:r>
              <a:rPr lang="en-US" sz="2000" dirty="0">
                <a:solidFill>
                  <a:srgbClr val="002060"/>
                </a:solidFill>
              </a:rPr>
              <a:t>What is / are the key hazard(s) associated with such cases?</a:t>
            </a:r>
          </a:p>
          <a:p>
            <a:pPr marL="457200" indent="-457200" algn="just">
              <a:spcBef>
                <a:spcPts val="600"/>
              </a:spcBef>
              <a:buFont typeface="+mj-lt"/>
              <a:buAutoNum type="arabicPeriod"/>
            </a:pPr>
            <a:r>
              <a:rPr lang="en-US" sz="2000" dirty="0">
                <a:solidFill>
                  <a:srgbClr val="002060"/>
                </a:solidFill>
              </a:rPr>
              <a:t>List the possible ways in which the disease agent can pass from the affected children to the personnel who are carrying out investigations and who all could be affected in the community? </a:t>
            </a:r>
          </a:p>
          <a:p>
            <a:pPr marL="457200" indent="-457200" algn="just">
              <a:spcBef>
                <a:spcPts val="600"/>
              </a:spcBef>
              <a:buFont typeface="+mj-lt"/>
              <a:buAutoNum type="arabicPeriod"/>
            </a:pPr>
            <a:r>
              <a:rPr lang="en-US" sz="2000" dirty="0">
                <a:solidFill>
                  <a:srgbClr val="002060"/>
                </a:solidFill>
              </a:rPr>
              <a:t>What measures in the environment i.e. homes, surroundings etc. can be taken to prevent such spread  from person to persons?</a:t>
            </a:r>
          </a:p>
          <a:p>
            <a:pPr marL="457200" indent="-457200" algn="just">
              <a:spcBef>
                <a:spcPts val="600"/>
              </a:spcBef>
              <a:buFont typeface="+mj-lt"/>
              <a:buAutoNum type="arabicPeriod"/>
            </a:pPr>
            <a:r>
              <a:rPr lang="en-US" sz="2000" dirty="0">
                <a:solidFill>
                  <a:srgbClr val="002060"/>
                </a:solidFill>
              </a:rPr>
              <a:t>What precautions the investigating personnel should take while carrying out investigations in the village to protect themselves ?</a:t>
            </a:r>
          </a:p>
          <a:p>
            <a:pPr marL="0" indent="0" algn="just">
              <a:spcBef>
                <a:spcPts val="600"/>
              </a:spcBef>
              <a:buNone/>
            </a:pPr>
            <a:endParaRPr lang="en-GB" sz="2000" dirty="0">
              <a:solidFill>
                <a:srgbClr val="002060"/>
              </a:solidFill>
            </a:endParaRPr>
          </a:p>
          <a:p>
            <a:pPr marL="0" indent="0" algn="just">
              <a:spcBef>
                <a:spcPts val="600"/>
              </a:spcBef>
              <a:buNone/>
            </a:pPr>
            <a:endParaRPr lang="en-GB" altLang="en-US" sz="2800" dirty="0">
              <a:cs typeface="Calibri" pitchFamily="34" charset="0"/>
            </a:endParaRPr>
          </a:p>
        </p:txBody>
      </p:sp>
    </p:spTree>
    <p:extLst>
      <p:ext uri="{BB962C8B-B14F-4D97-AF65-F5344CB8AC3E}">
        <p14:creationId xmlns:p14="http://schemas.microsoft.com/office/powerpoint/2010/main" val="380146155"/>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266">
                                            <p:txEl>
                                              <p:pRg st="0" end="0"/>
                                            </p:txEl>
                                          </p:spTgt>
                                        </p:tgtEl>
                                        <p:attrNameLst>
                                          <p:attrName>style.visibility</p:attrName>
                                        </p:attrNameLst>
                                      </p:cBhvr>
                                      <p:to>
                                        <p:strVal val="visible"/>
                                      </p:to>
                                    </p:set>
                                    <p:animEffect transition="in" filter="dissolve">
                                      <p:cBhvr>
                                        <p:cTn id="7" dur="500"/>
                                        <p:tgtEl>
                                          <p:spTgt spid="1126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1266">
                                            <p:txEl>
                                              <p:pRg st="1" end="1"/>
                                            </p:txEl>
                                          </p:spTgt>
                                        </p:tgtEl>
                                        <p:attrNameLst>
                                          <p:attrName>style.visibility</p:attrName>
                                        </p:attrNameLst>
                                      </p:cBhvr>
                                      <p:to>
                                        <p:strVal val="visible"/>
                                      </p:to>
                                    </p:set>
                                    <p:animEffect transition="in" filter="dissolve">
                                      <p:cBhvr>
                                        <p:cTn id="12" dur="500"/>
                                        <p:tgtEl>
                                          <p:spTgt spid="1126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1266">
                                            <p:txEl>
                                              <p:pRg st="2" end="2"/>
                                            </p:txEl>
                                          </p:spTgt>
                                        </p:tgtEl>
                                        <p:attrNameLst>
                                          <p:attrName>style.visibility</p:attrName>
                                        </p:attrNameLst>
                                      </p:cBhvr>
                                      <p:to>
                                        <p:strVal val="visible"/>
                                      </p:to>
                                    </p:set>
                                    <p:animEffect transition="in" filter="dissolve">
                                      <p:cBhvr>
                                        <p:cTn id="17" dur="500"/>
                                        <p:tgtEl>
                                          <p:spTgt spid="1126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1266">
                                            <p:txEl>
                                              <p:pRg st="3" end="3"/>
                                            </p:txEl>
                                          </p:spTgt>
                                        </p:tgtEl>
                                        <p:attrNameLst>
                                          <p:attrName>style.visibility</p:attrName>
                                        </p:attrNameLst>
                                      </p:cBhvr>
                                      <p:to>
                                        <p:strVal val="visible"/>
                                      </p:to>
                                    </p:set>
                                    <p:animEffect transition="in" filter="dissolve">
                                      <p:cBhvr>
                                        <p:cTn id="22" dur="500"/>
                                        <p:tgtEl>
                                          <p:spTgt spid="1126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1266">
                                            <p:txEl>
                                              <p:pRg st="4" end="4"/>
                                            </p:txEl>
                                          </p:spTgt>
                                        </p:tgtEl>
                                        <p:attrNameLst>
                                          <p:attrName>style.visibility</p:attrName>
                                        </p:attrNameLst>
                                      </p:cBhvr>
                                      <p:to>
                                        <p:strVal val="visible"/>
                                      </p:to>
                                    </p:set>
                                    <p:animEffect transition="in" filter="dissolve">
                                      <p:cBhvr>
                                        <p:cTn id="27" dur="500"/>
                                        <p:tgtEl>
                                          <p:spTgt spid="1126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420</TotalTime>
  <Words>1135</Words>
  <Application>Microsoft Office PowerPoint</Application>
  <PresentationFormat>On-screen Show (4:3)</PresentationFormat>
  <Paragraphs>94</Paragraphs>
  <Slides>16</Slides>
  <Notes>10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16</vt:i4>
      </vt:variant>
    </vt:vector>
  </HeadingPairs>
  <TitlesOfParts>
    <vt:vector size="22" baseType="lpstr">
      <vt:lpstr>Arial</vt:lpstr>
      <vt:lpstr>Arial Narrow</vt:lpstr>
      <vt:lpstr>Calibri</vt:lpstr>
      <vt:lpstr>Times New Roman</vt:lpstr>
      <vt:lpstr>Office Theme</vt:lpstr>
      <vt:lpstr>RC 59 Template EN</vt:lpstr>
      <vt:lpstr>Rapid Response Teams  Training</vt:lpstr>
      <vt:lpstr>Learning objectives</vt:lpstr>
      <vt:lpstr>3.Instructions</vt:lpstr>
      <vt:lpstr>Scenario No. 1</vt:lpstr>
      <vt:lpstr>Questions</vt:lpstr>
      <vt:lpstr>Scenario No. 2</vt:lpstr>
      <vt:lpstr>Questions</vt:lpstr>
      <vt:lpstr>Scenario No. 3</vt:lpstr>
      <vt:lpstr>Questions</vt:lpstr>
      <vt:lpstr>Scenario No. 4</vt:lpstr>
      <vt:lpstr>Questions</vt:lpstr>
      <vt:lpstr>Scenario No. 5</vt:lpstr>
      <vt:lpstr>Questions</vt:lpstr>
      <vt:lpstr>Key messages</vt:lpstr>
      <vt:lpstr>Disclaimer</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Scenario based OSH training</dc:title>
  <dc:creator>MUDGAL, Shubhendu</dc:creator>
  <cp:lastModifiedBy>GOMEZ, Paula</cp:lastModifiedBy>
  <cp:revision>27</cp:revision>
  <dcterms:created xsi:type="dcterms:W3CDTF">2006-08-16T00:00:00Z</dcterms:created>
  <dcterms:modified xsi:type="dcterms:W3CDTF">2018-05-15T16:09:39Z</dcterms:modified>
</cp:coreProperties>
</file>